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2"/>
  </p:notesMasterIdLst>
  <p:handoutMasterIdLst>
    <p:handoutMasterId r:id="rId23"/>
  </p:handoutMasterIdLst>
  <p:sldIdLst>
    <p:sldId id="517" r:id="rId2"/>
    <p:sldId id="552" r:id="rId3"/>
    <p:sldId id="611" r:id="rId4"/>
    <p:sldId id="585" r:id="rId5"/>
    <p:sldId id="619" r:id="rId6"/>
    <p:sldId id="615" r:id="rId7"/>
    <p:sldId id="616" r:id="rId8"/>
    <p:sldId id="617" r:id="rId9"/>
    <p:sldId id="618" r:id="rId10"/>
    <p:sldId id="588" r:id="rId11"/>
    <p:sldId id="590" r:id="rId12"/>
    <p:sldId id="609" r:id="rId13"/>
    <p:sldId id="608" r:id="rId14"/>
    <p:sldId id="610" r:id="rId15"/>
    <p:sldId id="614" r:id="rId16"/>
    <p:sldId id="591" r:id="rId17"/>
    <p:sldId id="592" r:id="rId18"/>
    <p:sldId id="613" r:id="rId19"/>
    <p:sldId id="620" r:id="rId20"/>
    <p:sldId id="598" r:id="rId21"/>
  </p:sldIdLst>
  <p:sldSz cx="9144000" cy="6858000" type="screen4x3"/>
  <p:notesSz cx="6797675" cy="987425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7" autoAdjust="0"/>
    <p:restoredTop sz="94660"/>
  </p:normalViewPr>
  <p:slideViewPr>
    <p:cSldViewPr snapToGrid="0" snapToObjects="1">
      <p:cViewPr>
        <p:scale>
          <a:sx n="118" d="100"/>
          <a:sy n="118" d="100"/>
        </p:scale>
        <p:origin x="-418" y="2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9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5B96ACCE-34E7-410F-A580-668DE68131DA}" type="datetimeFigureOut">
              <a:rPr lang="fr-BE" smtClean="0"/>
              <a:t>23-11-17</a:t>
            </a:fld>
            <a:endParaRPr lang="fr-BE"/>
          </a:p>
        </p:txBody>
      </p:sp>
      <p:sp>
        <p:nvSpPr>
          <p:cNvPr id="4" name="Espace réservé du pied de page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89C5E8A7-8961-4EF0-9D15-BA83C58E6F1C}" type="slidenum">
              <a:rPr lang="fr-BE" smtClean="0"/>
              <a:t>‹N°›</a:t>
            </a:fld>
            <a:endParaRPr lang="fr-BE"/>
          </a:p>
        </p:txBody>
      </p:sp>
    </p:spTree>
    <p:extLst>
      <p:ext uri="{BB962C8B-B14F-4D97-AF65-F5344CB8AC3E}">
        <p14:creationId xmlns:p14="http://schemas.microsoft.com/office/powerpoint/2010/main" val="1749668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33716E13-5A5C-4A19-8968-4CD7AC36F567}" type="datetimeFigureOut">
              <a:rPr lang="fr-BE" smtClean="0"/>
              <a:t>23-11-17</a:t>
            </a:fld>
            <a:endParaRPr lang="fr-BE"/>
          </a:p>
        </p:txBody>
      </p:sp>
      <p:sp>
        <p:nvSpPr>
          <p:cNvPr id="4" name="Espace réservé de l'image des diapositives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6A280933-C611-4525-86E2-E65BFE92D052}" type="slidenum">
              <a:rPr lang="fr-BE" smtClean="0"/>
              <a:t>‹N°›</a:t>
            </a:fld>
            <a:endParaRPr lang="fr-BE"/>
          </a:p>
        </p:txBody>
      </p:sp>
    </p:spTree>
    <p:extLst>
      <p:ext uri="{BB962C8B-B14F-4D97-AF65-F5344CB8AC3E}">
        <p14:creationId xmlns:p14="http://schemas.microsoft.com/office/powerpoint/2010/main" val="72656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937F2-2AD5-634C-A265-31BD504B29D2}" type="slidenum">
              <a:rPr lang="en-US" smtClean="0"/>
              <a:t>9</a:t>
            </a:fld>
            <a:endParaRPr lang="en-US"/>
          </a:p>
        </p:txBody>
      </p:sp>
    </p:spTree>
    <p:extLst>
      <p:ext uri="{BB962C8B-B14F-4D97-AF65-F5344CB8AC3E}">
        <p14:creationId xmlns:p14="http://schemas.microsoft.com/office/powerpoint/2010/main" val="1258157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
        <p:nvSpPr>
          <p:cNvPr id="6" name="Espace réservé du numéro de diapositive 5"/>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
        <p:nvSpPr>
          <p:cNvPr id="12" name="Espace réservé pour une image  2"/>
          <p:cNvSpPr>
            <a:spLocks noGrp="1"/>
          </p:cNvSpPr>
          <p:nvPr>
            <p:ph type="pic" idx="1"/>
          </p:nvPr>
        </p:nvSpPr>
        <p:spPr>
          <a:xfrm>
            <a:off x="0" y="-1"/>
            <a:ext cx="9144000" cy="5286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13" name="Text Box 6"/>
          <p:cNvSpPr txBox="1">
            <a:spLocks noChangeArrowheads="1"/>
          </p:cNvSpPr>
          <p:nvPr userDrawn="1"/>
        </p:nvSpPr>
        <p:spPr bwMode="auto">
          <a:xfrm>
            <a:off x="395536" y="1602025"/>
            <a:ext cx="8100392" cy="707886"/>
          </a:xfrm>
          <a:prstGeom prst="rect">
            <a:avLst/>
          </a:prstGeom>
          <a:noFill/>
          <a:ln w="9525">
            <a:noFill/>
            <a:miter lim="800000"/>
            <a:headEnd/>
            <a:tailEnd/>
          </a:ln>
        </p:spPr>
        <p:txBody>
          <a:bodyPr wrap="square">
            <a:spAutoFit/>
          </a:bodyPr>
          <a:lstStyle/>
          <a:p>
            <a:pPr eaLnBrk="0" hangingPunct="0">
              <a:defRPr/>
            </a:pPr>
            <a:r>
              <a:rPr lang="en-US" sz="4000" kern="0" dirty="0" err="1">
                <a:solidFill>
                  <a:srgbClr val="244877"/>
                </a:solidFill>
                <a:effectLst>
                  <a:outerShdw blurRad="38100" dist="38100" dir="2700000" algn="tl">
                    <a:srgbClr val="000000">
                      <a:alpha val="43137"/>
                    </a:srgbClr>
                  </a:outerShdw>
                </a:effectLst>
              </a:rPr>
              <a:t>Cliquez</a:t>
            </a:r>
            <a:r>
              <a:rPr lang="en-US" sz="4000" kern="0" dirty="0">
                <a:solidFill>
                  <a:srgbClr val="244877"/>
                </a:solidFill>
                <a:effectLst>
                  <a:outerShdw blurRad="38100" dist="38100" dir="2700000" algn="tl">
                    <a:srgbClr val="000000">
                      <a:alpha val="43137"/>
                    </a:srgbClr>
                  </a:outerShdw>
                </a:effectLst>
              </a:rPr>
              <a:t> </a:t>
            </a:r>
            <a:r>
              <a:rPr lang="en-US" sz="4000" kern="0" dirty="0" err="1">
                <a:solidFill>
                  <a:srgbClr val="244877"/>
                </a:solidFill>
                <a:effectLst>
                  <a:outerShdw blurRad="38100" dist="38100" dir="2700000" algn="tl">
                    <a:srgbClr val="000000">
                      <a:alpha val="43137"/>
                    </a:srgbClr>
                  </a:outerShdw>
                </a:effectLst>
              </a:rPr>
              <a:t>ici</a:t>
            </a:r>
            <a:r>
              <a:rPr lang="en-US" sz="4000" kern="0" dirty="0">
                <a:solidFill>
                  <a:srgbClr val="244877"/>
                </a:solidFill>
                <a:effectLst>
                  <a:outerShdw blurRad="38100" dist="38100" dir="2700000" algn="tl">
                    <a:srgbClr val="000000">
                      <a:alpha val="43137"/>
                    </a:srgbClr>
                  </a:outerShdw>
                </a:effectLst>
              </a:rPr>
              <a:t> pour </a:t>
            </a:r>
            <a:r>
              <a:rPr lang="en-US" sz="4000" kern="0" dirty="0" err="1">
                <a:solidFill>
                  <a:srgbClr val="244877"/>
                </a:solidFill>
                <a:effectLst>
                  <a:outerShdw blurRad="38100" dist="38100" dir="2700000" algn="tl">
                    <a:srgbClr val="000000">
                      <a:alpha val="43137"/>
                    </a:srgbClr>
                  </a:outerShdw>
                </a:effectLst>
              </a:rPr>
              <a:t>ajouter</a:t>
            </a:r>
            <a:r>
              <a:rPr lang="en-US" sz="4000" kern="0" dirty="0">
                <a:solidFill>
                  <a:srgbClr val="244877"/>
                </a:solidFill>
                <a:effectLst>
                  <a:outerShdw blurRad="38100" dist="38100" dir="2700000" algn="tl">
                    <a:srgbClr val="000000">
                      <a:alpha val="43137"/>
                    </a:srgbClr>
                  </a:outerShdw>
                </a:effectLst>
              </a:rPr>
              <a:t> un </a:t>
            </a:r>
            <a:r>
              <a:rPr lang="en-US" sz="4000" kern="0" dirty="0" err="1">
                <a:solidFill>
                  <a:srgbClr val="244877"/>
                </a:solidFill>
                <a:effectLst>
                  <a:outerShdw blurRad="38100" dist="38100" dir="2700000" algn="tl">
                    <a:srgbClr val="000000">
                      <a:alpha val="43137"/>
                    </a:srgbClr>
                  </a:outerShdw>
                </a:effectLst>
              </a:rPr>
              <a:t>titre</a:t>
            </a:r>
            <a:endParaRPr lang="en-US" sz="3600" kern="0" dirty="0">
              <a:solidFill>
                <a:srgbClr val="24487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64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4505325" cy="546100"/>
          </a:xfrm>
          <a:noFill/>
        </p:spPr>
        <p:txBody>
          <a:bodyPr anchor="b"/>
          <a:lstStyle>
            <a:lvl1pPr algn="l">
              <a:defRPr sz="2000" b="1"/>
            </a:lvl1pPr>
          </a:lstStyle>
          <a:p>
            <a:r>
              <a:rPr lang="fr-FR" dirty="0"/>
              <a:t>Cliquez et modifiez le titre</a:t>
            </a:r>
          </a:p>
        </p:txBody>
      </p:sp>
      <p:sp>
        <p:nvSpPr>
          <p:cNvPr id="5" name="Espace réservé de la date 4"/>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6" name="Espace réservé du pied de page 5"/>
          <p:cNvSpPr>
            <a:spLocks noGrp="1"/>
          </p:cNvSpPr>
          <p:nvPr>
            <p:ph type="ftr" sz="quarter" idx="11"/>
          </p:nvPr>
        </p:nvSpPr>
        <p:spPr/>
        <p:txBody>
          <a:bodyPr/>
          <a:lstStyle/>
          <a:p>
            <a:endParaRPr lang="fr-FR">
              <a:solidFill>
                <a:srgbClr val="244061">
                  <a:tint val="75000"/>
                </a:srgbClr>
              </a:solidFill>
            </a:endParaRPr>
          </a:p>
        </p:txBody>
      </p:sp>
      <p:sp>
        <p:nvSpPr>
          <p:cNvPr id="7" name="Espace réservé du numéro de diapositive 6"/>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
        <p:nvSpPr>
          <p:cNvPr id="8" name="Espace réservé pour une image  2"/>
          <p:cNvSpPr>
            <a:spLocks noGrp="1"/>
          </p:cNvSpPr>
          <p:nvPr>
            <p:ph type="pic" idx="1"/>
          </p:nvPr>
        </p:nvSpPr>
        <p:spPr>
          <a:xfrm>
            <a:off x="4962525" y="273049"/>
            <a:ext cx="4075113" cy="546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12" name="Espace réservé du texte 3"/>
          <p:cNvSpPr>
            <a:spLocks noGrp="1"/>
          </p:cNvSpPr>
          <p:nvPr>
            <p:ph type="body" sz="half" idx="2" hasCustomPrompt="1"/>
          </p:nvPr>
        </p:nvSpPr>
        <p:spPr>
          <a:xfrm>
            <a:off x="457200" y="1095374"/>
            <a:ext cx="4505325" cy="4638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a:t>
            </a:r>
          </a:p>
        </p:txBody>
      </p:sp>
    </p:spTree>
    <p:extLst>
      <p:ext uri="{BB962C8B-B14F-4D97-AF65-F5344CB8AC3E}">
        <p14:creationId xmlns:p14="http://schemas.microsoft.com/office/powerpoint/2010/main" val="55720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92288" y="432435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3711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hasCustomPrompt="1"/>
          </p:nvPr>
        </p:nvSpPr>
        <p:spPr>
          <a:xfrm>
            <a:off x="1792288" y="489108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a:t>
            </a:r>
          </a:p>
        </p:txBody>
      </p:sp>
      <p:sp>
        <p:nvSpPr>
          <p:cNvPr id="5" name="Espace réservé de la date 4"/>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6" name="Espace réservé du pied de page 5"/>
          <p:cNvSpPr>
            <a:spLocks noGrp="1"/>
          </p:cNvSpPr>
          <p:nvPr>
            <p:ph type="ftr" sz="quarter" idx="11"/>
          </p:nvPr>
        </p:nvSpPr>
        <p:spPr/>
        <p:txBody>
          <a:bodyPr/>
          <a:lstStyle/>
          <a:p>
            <a:endParaRPr lang="fr-FR">
              <a:solidFill>
                <a:srgbClr val="244061">
                  <a:tint val="75000"/>
                </a:srgbClr>
              </a:solidFill>
            </a:endParaRPr>
          </a:p>
        </p:txBody>
      </p:sp>
      <p:sp>
        <p:nvSpPr>
          <p:cNvPr id="7" name="Espace réservé du numéro de diapositive 6"/>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3764667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hasCustomPrompt="1"/>
          </p:nvPr>
        </p:nvSpPr>
        <p:spPr>
          <a:xfrm>
            <a:off x="457200" y="1600201"/>
            <a:ext cx="8229600" cy="4152900"/>
          </a:xfrm>
        </p:spPr>
        <p:txBody>
          <a:bodyPr vert="eaVert"/>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
        <p:nvSpPr>
          <p:cNvPr id="6" name="Espace réservé du numéro de diapositive 5"/>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87007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468937"/>
          </a:xfrm>
        </p:spPr>
        <p:txBody>
          <a:bodyPr vert="eaVert"/>
          <a:lstStyle/>
          <a:p>
            <a:r>
              <a:rPr lang="fr-FR"/>
              <a:t>Modifiez le style du titre</a:t>
            </a:r>
          </a:p>
        </p:txBody>
      </p:sp>
      <p:sp>
        <p:nvSpPr>
          <p:cNvPr id="3" name="Espace réservé du texte vertical 2"/>
          <p:cNvSpPr>
            <a:spLocks noGrp="1"/>
          </p:cNvSpPr>
          <p:nvPr>
            <p:ph type="body" orient="vert" idx="1" hasCustomPrompt="1"/>
          </p:nvPr>
        </p:nvSpPr>
        <p:spPr>
          <a:xfrm>
            <a:off x="457200" y="274638"/>
            <a:ext cx="6019800" cy="5468937"/>
          </a:xfrm>
        </p:spPr>
        <p:txBody>
          <a:bodyPr vert="eaVert"/>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
        <p:nvSpPr>
          <p:cNvPr id="6" name="Espace réservé du numéro de diapositive 5"/>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403262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
        <p:nvSpPr>
          <p:cNvPr id="6" name="Espace réservé du numéro de diapositive 5"/>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pic>
        <p:nvPicPr>
          <p:cNvPr id="7" name="Image 6" descr="WALLONIA_AWEX_ECHELLE_2SU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3204" y="2182463"/>
            <a:ext cx="3021770" cy="2307533"/>
          </a:xfrm>
          <a:prstGeom prst="rect">
            <a:avLst/>
          </a:prstGeom>
        </p:spPr>
      </p:pic>
    </p:spTree>
    <p:extLst>
      <p:ext uri="{BB962C8B-B14F-4D97-AF65-F5344CB8AC3E}">
        <p14:creationId xmlns:p14="http://schemas.microsoft.com/office/powerpoint/2010/main" val="85641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
        <p:nvSpPr>
          <p:cNvPr id="6" name="Espace réservé du numéro de diapositive 5"/>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4128" y="260648"/>
            <a:ext cx="2665834" cy="3412080"/>
          </a:xfrm>
          <a:prstGeom prst="rect">
            <a:avLst/>
          </a:prstGeom>
        </p:spPr>
      </p:pic>
      <p:sp>
        <p:nvSpPr>
          <p:cNvPr id="9" name="Espace réservé du contenu 2"/>
          <p:cNvSpPr txBox="1">
            <a:spLocks/>
          </p:cNvSpPr>
          <p:nvPr userDrawn="1"/>
        </p:nvSpPr>
        <p:spPr>
          <a:xfrm>
            <a:off x="457200" y="1600201"/>
            <a:ext cx="8229600" cy="38491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BE" sz="2400" dirty="0" err="1">
                <a:solidFill>
                  <a:srgbClr val="244877"/>
                </a:solidFill>
              </a:rPr>
              <a:t>Wallonia</a:t>
            </a:r>
            <a:r>
              <a:rPr lang="fr-BE" sz="2400" dirty="0">
                <a:solidFill>
                  <a:srgbClr val="244877"/>
                </a:solidFill>
              </a:rPr>
              <a:t> Export &amp; </a:t>
            </a:r>
            <a:r>
              <a:rPr lang="fr-BE" sz="2400" dirty="0" err="1">
                <a:solidFill>
                  <a:srgbClr val="244877"/>
                </a:solidFill>
              </a:rPr>
              <a:t>Investment</a:t>
            </a:r>
            <a:r>
              <a:rPr lang="fr-BE" sz="2400" dirty="0">
                <a:solidFill>
                  <a:srgbClr val="244877"/>
                </a:solidFill>
              </a:rPr>
              <a:t> Agency</a:t>
            </a:r>
          </a:p>
          <a:p>
            <a:pPr algn="l"/>
            <a:r>
              <a:rPr lang="fr-BE" sz="1800" dirty="0">
                <a:solidFill>
                  <a:srgbClr val="2C6596"/>
                </a:solidFill>
              </a:rPr>
              <a:t>Namur Office Park</a:t>
            </a:r>
          </a:p>
          <a:p>
            <a:pPr algn="l"/>
            <a:r>
              <a:rPr lang="fr-BE" sz="1800" dirty="0">
                <a:solidFill>
                  <a:srgbClr val="2C6596"/>
                </a:solidFill>
              </a:rPr>
              <a:t>Avenue des Dessus de </a:t>
            </a:r>
            <a:r>
              <a:rPr lang="fr-BE" sz="1800" dirty="0" err="1">
                <a:solidFill>
                  <a:srgbClr val="2C6596"/>
                </a:solidFill>
              </a:rPr>
              <a:t>Lives</a:t>
            </a:r>
            <a:r>
              <a:rPr lang="fr-BE" sz="1800" dirty="0">
                <a:solidFill>
                  <a:srgbClr val="2C6596"/>
                </a:solidFill>
              </a:rPr>
              <a:t>, 6</a:t>
            </a:r>
          </a:p>
          <a:p>
            <a:pPr algn="l"/>
            <a:r>
              <a:rPr lang="fr-BE" sz="1800" dirty="0">
                <a:solidFill>
                  <a:srgbClr val="2C6596"/>
                </a:solidFill>
              </a:rPr>
              <a:t>B-5101 Loyers (Namur) – BELGIUM</a:t>
            </a:r>
          </a:p>
          <a:p>
            <a:endParaRPr lang="fr-BE" sz="1800" dirty="0">
              <a:solidFill>
                <a:srgbClr val="2C6596"/>
              </a:solidFill>
            </a:endParaRPr>
          </a:p>
          <a:p>
            <a:pPr algn="r"/>
            <a:r>
              <a:rPr lang="fr-BE" sz="1800" dirty="0">
                <a:solidFill>
                  <a:srgbClr val="2C6596"/>
                </a:solidFill>
              </a:rPr>
              <a:t>Tel. : +32 81 33 28 50 | Fax : +32 81 33 28 69</a:t>
            </a:r>
          </a:p>
          <a:p>
            <a:pPr algn="r"/>
            <a:r>
              <a:rPr lang="fr-BE" sz="1800" dirty="0">
                <a:solidFill>
                  <a:srgbClr val="BB581B"/>
                </a:solidFill>
              </a:rPr>
              <a:t>welcome@investinwallonia.be</a:t>
            </a:r>
          </a:p>
          <a:p>
            <a:pPr algn="r"/>
            <a:r>
              <a:rPr lang="fr-BE" sz="1800" dirty="0">
                <a:solidFill>
                  <a:srgbClr val="BB581B"/>
                </a:solidFill>
              </a:rPr>
              <a:t>www.investinwallonia.be</a:t>
            </a:r>
          </a:p>
          <a:p>
            <a:endParaRPr lang="fr-BE" sz="1800" dirty="0">
              <a:solidFill>
                <a:srgbClr val="244061">
                  <a:tint val="75000"/>
                </a:srgbClr>
              </a:solidFill>
            </a:endParaRPr>
          </a:p>
        </p:txBody>
      </p:sp>
    </p:spTree>
    <p:extLst>
      <p:ext uri="{BB962C8B-B14F-4D97-AF65-F5344CB8AC3E}">
        <p14:creationId xmlns:p14="http://schemas.microsoft.com/office/powerpoint/2010/main" val="365005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fr-FR" dirty="0"/>
              <a:t>TITRE</a:t>
            </a:r>
          </a:p>
        </p:txBody>
      </p:sp>
      <p:sp>
        <p:nvSpPr>
          <p:cNvPr id="3" name="Espace réservé du contenu 2"/>
          <p:cNvSpPr>
            <a:spLocks noGrp="1"/>
          </p:cNvSpPr>
          <p:nvPr>
            <p:ph idx="1" hasCustomPrompt="1"/>
          </p:nvPr>
        </p:nvSpPr>
        <p:spPr>
          <a:xfrm>
            <a:off x="457200" y="1600201"/>
            <a:ext cx="8229600" cy="4133850"/>
          </a:xfrm>
        </p:spPr>
        <p:txBody>
          <a:bodyPr/>
          <a:lstStyle>
            <a:lvl1pPr>
              <a:defRPr/>
            </a:lvl1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1"/>
          </p:nvPr>
        </p:nvSpPr>
        <p:spPr/>
        <p:txBody>
          <a:bodyPr/>
          <a:lstStyle/>
          <a:p>
            <a:endParaRPr lang="fr-FR">
              <a:solidFill>
                <a:srgbClr val="244061">
                  <a:tint val="75000"/>
                </a:srgbClr>
              </a:solidFill>
            </a:endParaRPr>
          </a:p>
        </p:txBody>
      </p:sp>
    </p:spTree>
    <p:extLst>
      <p:ext uri="{BB962C8B-B14F-4D97-AF65-F5344CB8AC3E}">
        <p14:creationId xmlns:p14="http://schemas.microsoft.com/office/powerpoint/2010/main" val="295426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hasCustomPrompt="1"/>
          </p:nvPr>
        </p:nvSpPr>
        <p:spPr>
          <a:xfrm>
            <a:off x="457200" y="1600201"/>
            <a:ext cx="40386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hasCustomPrompt="1"/>
          </p:nvPr>
        </p:nvSpPr>
        <p:spPr>
          <a:xfrm>
            <a:off x="4648200" y="1600200"/>
            <a:ext cx="4038600" cy="41529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6" name="Espace réservé du pied de page 5"/>
          <p:cNvSpPr>
            <a:spLocks noGrp="1"/>
          </p:cNvSpPr>
          <p:nvPr>
            <p:ph type="ftr" sz="quarter" idx="11"/>
          </p:nvPr>
        </p:nvSpPr>
        <p:spPr/>
        <p:txBody>
          <a:bodyPr/>
          <a:lstStyle/>
          <a:p>
            <a:endParaRPr lang="fr-FR">
              <a:solidFill>
                <a:srgbClr val="244061">
                  <a:tint val="75000"/>
                </a:srgbClr>
              </a:solidFill>
            </a:endParaRPr>
          </a:p>
        </p:txBody>
      </p:sp>
      <p:sp>
        <p:nvSpPr>
          <p:cNvPr id="7" name="Espace réservé du numéro de diapositive 6"/>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177365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a:t>
            </a:r>
          </a:p>
        </p:txBody>
      </p:sp>
      <p:sp>
        <p:nvSpPr>
          <p:cNvPr id="4" name="Espace réservé du contenu 3"/>
          <p:cNvSpPr>
            <a:spLocks noGrp="1"/>
          </p:cNvSpPr>
          <p:nvPr>
            <p:ph sz="half" idx="2" hasCustomPrompt="1"/>
          </p:nvPr>
        </p:nvSpPr>
        <p:spPr>
          <a:xfrm>
            <a:off x="457200" y="2174875"/>
            <a:ext cx="4040188" cy="3559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a:t>
            </a:r>
          </a:p>
        </p:txBody>
      </p:sp>
      <p:sp>
        <p:nvSpPr>
          <p:cNvPr id="6" name="Espace réservé du contenu 5"/>
          <p:cNvSpPr>
            <a:spLocks noGrp="1"/>
          </p:cNvSpPr>
          <p:nvPr>
            <p:ph sz="quarter" idx="4" hasCustomPrompt="1"/>
          </p:nvPr>
        </p:nvSpPr>
        <p:spPr>
          <a:xfrm>
            <a:off x="4645025" y="2174875"/>
            <a:ext cx="4041775" cy="3559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8" name="Espace réservé du pied de page 7"/>
          <p:cNvSpPr>
            <a:spLocks noGrp="1"/>
          </p:cNvSpPr>
          <p:nvPr>
            <p:ph type="ftr" sz="quarter" idx="11"/>
          </p:nvPr>
        </p:nvSpPr>
        <p:spPr/>
        <p:txBody>
          <a:bodyPr/>
          <a:lstStyle/>
          <a:p>
            <a:endParaRPr lang="fr-FR">
              <a:solidFill>
                <a:srgbClr val="244061">
                  <a:tint val="75000"/>
                </a:srgbClr>
              </a:solidFill>
            </a:endParaRPr>
          </a:p>
        </p:txBody>
      </p:sp>
      <p:sp>
        <p:nvSpPr>
          <p:cNvPr id="9" name="Espace réservé du numéro de diapositive 8"/>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371517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4" name="Espace réservé du pied de page 3"/>
          <p:cNvSpPr>
            <a:spLocks noGrp="1"/>
          </p:cNvSpPr>
          <p:nvPr>
            <p:ph type="ftr" sz="quarter" idx="11"/>
          </p:nvPr>
        </p:nvSpPr>
        <p:spPr/>
        <p:txBody>
          <a:bodyPr/>
          <a:lstStyle/>
          <a:p>
            <a:endParaRPr lang="fr-FR">
              <a:solidFill>
                <a:srgbClr val="244061">
                  <a:tint val="75000"/>
                </a:srgbClr>
              </a:solidFill>
            </a:endParaRPr>
          </a:p>
        </p:txBody>
      </p:sp>
      <p:sp>
        <p:nvSpPr>
          <p:cNvPr id="5" name="Espace réservé du numéro de diapositive 4"/>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329745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3" name="Espace réservé du pied de page 2"/>
          <p:cNvSpPr>
            <a:spLocks noGrp="1"/>
          </p:cNvSpPr>
          <p:nvPr>
            <p:ph type="ftr" sz="quarter" idx="11"/>
          </p:nvPr>
        </p:nvSpPr>
        <p:spPr/>
        <p:txBody>
          <a:bodyPr/>
          <a:lstStyle/>
          <a:p>
            <a:endParaRPr lang="fr-FR">
              <a:solidFill>
                <a:srgbClr val="244061">
                  <a:tint val="75000"/>
                </a:srgbClr>
              </a:solidFill>
            </a:endParaRPr>
          </a:p>
        </p:txBody>
      </p:sp>
      <p:sp>
        <p:nvSpPr>
          <p:cNvPr id="4" name="Espace réservé du numéro de diapositive 3"/>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pic>
        <p:nvPicPr>
          <p:cNvPr id="5" name="Image 4" descr="Capture d’écran 2013-10-11 à 21.57.4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7849" y="419100"/>
            <a:ext cx="3087591" cy="4224538"/>
          </a:xfrm>
          <a:prstGeom prst="rect">
            <a:avLst/>
          </a:prstGeom>
        </p:spPr>
      </p:pic>
      <p:pic>
        <p:nvPicPr>
          <p:cNvPr id="6" name="Image 5" descr="FEEL_INSPIRED_ECHELLE_2SUR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2800" y="4737100"/>
            <a:ext cx="4978400" cy="736600"/>
          </a:xfrm>
          <a:prstGeom prst="rect">
            <a:avLst/>
          </a:prstGeom>
        </p:spPr>
      </p:pic>
    </p:spTree>
    <p:extLst>
      <p:ext uri="{BB962C8B-B14F-4D97-AF65-F5344CB8AC3E}">
        <p14:creationId xmlns:p14="http://schemas.microsoft.com/office/powerpoint/2010/main" val="329309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hasCustomPrompt="1"/>
          </p:nvPr>
        </p:nvSpPr>
        <p:spPr>
          <a:xfrm>
            <a:off x="3575050" y="273051"/>
            <a:ext cx="5111750" cy="5432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hasCustomPrompt="1"/>
          </p:nvPr>
        </p:nvSpPr>
        <p:spPr>
          <a:xfrm>
            <a:off x="457200" y="1435100"/>
            <a:ext cx="3008313" cy="42703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a:t>
            </a:r>
          </a:p>
        </p:txBody>
      </p:sp>
      <p:sp>
        <p:nvSpPr>
          <p:cNvPr id="5" name="Espace réservé de la date 4"/>
          <p:cNvSpPr>
            <a:spLocks noGrp="1"/>
          </p:cNvSpPr>
          <p:nvPr>
            <p:ph type="dt" sz="half" idx="10"/>
          </p:nvPr>
        </p:nvSpPr>
        <p:spPr/>
        <p:txBody>
          <a:body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6" name="Espace réservé du pied de page 5"/>
          <p:cNvSpPr>
            <a:spLocks noGrp="1"/>
          </p:cNvSpPr>
          <p:nvPr>
            <p:ph type="ftr" sz="quarter" idx="11"/>
          </p:nvPr>
        </p:nvSpPr>
        <p:spPr/>
        <p:txBody>
          <a:bodyPr/>
          <a:lstStyle/>
          <a:p>
            <a:endParaRPr lang="fr-FR">
              <a:solidFill>
                <a:srgbClr val="244061">
                  <a:tint val="75000"/>
                </a:srgbClr>
              </a:solidFill>
            </a:endParaRPr>
          </a:p>
        </p:txBody>
      </p:sp>
      <p:sp>
        <p:nvSpPr>
          <p:cNvPr id="7" name="Espace réservé du numéro de diapositive 6"/>
          <p:cNvSpPr>
            <a:spLocks noGrp="1"/>
          </p:cNvSpPr>
          <p:nvPr>
            <p:ph type="sldNum" sz="quarter" idx="12"/>
          </p:nvPr>
        </p:nvSpPr>
        <p:spPr/>
        <p:txBody>
          <a:body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25030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a:solidFill>
            <a:schemeClr val="accent3"/>
          </a:solidFill>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a:noFill/>
        </p:spPr>
        <p:txBody>
          <a:bodyPr vert="horz" lIns="91440" tIns="45720" rIns="91440" bIns="45720" rtlCol="0">
            <a:norm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3692-D95B-CE4D-AEEC-82145E9AD032}" type="datetimeFigureOut">
              <a:rPr lang="fr-FR" smtClean="0">
                <a:solidFill>
                  <a:srgbClr val="244061">
                    <a:tint val="75000"/>
                  </a:srgbClr>
                </a:solidFill>
              </a:rPr>
              <a:pPr/>
              <a:t>23/11/2017</a:t>
            </a:fld>
            <a:endParaRPr lang="fr-FR">
              <a:solidFill>
                <a:srgbClr val="244061">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srgbClr val="244061">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6DE79-D865-074C-A281-F42F4EE6C418}" type="slidenum">
              <a:rPr lang="fr-FR" smtClean="0">
                <a:solidFill>
                  <a:srgbClr val="244061">
                    <a:tint val="75000"/>
                  </a:srgbClr>
                </a:solidFill>
              </a:rPr>
              <a:pPr/>
              <a:t>‹N°›</a:t>
            </a:fld>
            <a:endParaRPr lang="fr-FR">
              <a:solidFill>
                <a:srgbClr val="244061">
                  <a:tint val="75000"/>
                </a:srgbClr>
              </a:solidFill>
            </a:endParaRPr>
          </a:p>
        </p:txBody>
      </p:sp>
    </p:spTree>
    <p:extLst>
      <p:ext uri="{BB962C8B-B14F-4D97-AF65-F5344CB8AC3E}">
        <p14:creationId xmlns:p14="http://schemas.microsoft.com/office/powerpoint/2010/main" val="29436873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unhcr.org/supply" TargetMode="External"/><Relationship Id="rId2" Type="http://schemas.openxmlformats.org/officeDocument/2006/relationships/hyperlink" Target="mailto:ingles@unhcr.org" TargetMode="Externa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jnuguid@unicef.org" TargetMode="Externa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jordaf@who.int" TargetMode="Externa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elisabeth.eckerstrom@itu.int" TargetMode="Externa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ilo.org/public/english/standards/relm/country.htm" TargetMode="Externa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mailto:tfournier@icrc.org" TargetMode="Externa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mailto:selma.bernardi@ifrc.org" TargetMode="External"/><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hyperlink" Target="http://www.ifrc.org/f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ern.ch/procurement" TargetMode="External"/><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hyperlink" Target="http://belgium.web.cern.ch/fr"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mailto:geneve@awex-wallonia.com" TargetMode="External"/><Relationship Id="rId2" Type="http://schemas.openxmlformats.org/officeDocument/2006/relationships/hyperlink" Target="mailto:a.lermusieaux@awex.be" TargetMode="Externa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hyperlink" Target="https://www.google.ch/url?sa=i&amp;rct=j&amp;q=&amp;esrc=s&amp;source=images&amp;cd=&amp;cad=rja&amp;uact=8&amp;ved=0ahUKEwjf0KD47L3XAhWPLVAKHS-KDqUQjRwIBw&amp;url=https://www.ufc-quechoisir-93ouest.org/questions-reponses/&amp;psig=AOvVaw11w9S_e_lc4T0T53QiO3mW&amp;ust=1510741532787435"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jpe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hyperlink" Target="https://www.olympic.org/fr" TargetMode="External"/><Relationship Id="rId21" Type="http://schemas.openxmlformats.org/officeDocument/2006/relationships/hyperlink" Target="https://www.bing.com/images/search?view=detailV2&amp;ccid=s0ptOD8E&amp;id=26F4DEFEA87BF0008A5BE44ACD46D09E9F2DB728&amp;thid=OIP.s0ptOD8EmHbX7nxVerbFFgEsDH&amp;q=fisu+f%c3%a9d%c3%a9ration+internationale+du+sport+universitaire&amp;simid=608026315268755454&amp;selectedIndex=3" TargetMode="External"/><Relationship Id="rId7" Type="http://schemas.openxmlformats.org/officeDocument/2006/relationships/hyperlink" Target="https://www.bing.com/images/search?view=detailV2&amp;ccid=oiFlr1FN&amp;id=B5250C0194B6E11A8BF03B77D6488A28050AED3A&amp;thid=OIP.oiFlr1FNpX6DbcTz5jlxUwEsDI&amp;q=4.+fisa+(f%c3%a9d%c3%a9ration+internationale+des+soci%c3%a9t%c3%a9s+d%e2%80%99aviron)&amp;simid=608022857831088745&amp;selectedIndex=1" TargetMode="External"/><Relationship Id="rId12" Type="http://schemas.openxmlformats.org/officeDocument/2006/relationships/hyperlink" Target="https://www.bing.com/images/search?view=detailV2&amp;ccid=eYLQpnJE&amp;id=62986C00F1BEE892353D4AD91436F6900B2B3E6E&amp;thid=OIP.eYLQpnJEqZkTO_mHu-5wRQEsDA&amp;q=12.+fei+-+f%c3%a9d%c3%a9ration+equestre+internationale&amp;simid=608048314108281335&amp;selectedIndex=2" TargetMode="External"/><Relationship Id="rId17" Type="http://schemas.openxmlformats.org/officeDocument/2006/relationships/image" Target="../media/image19.jpeg"/><Relationship Id="rId25" Type="http://schemas.openxmlformats.org/officeDocument/2006/relationships/image" Target="../media/image24.png"/><Relationship Id="rId2" Type="http://schemas.openxmlformats.org/officeDocument/2006/relationships/image" Target="../media/image11.jpg"/><Relationship Id="rId16" Type="http://schemas.openxmlformats.org/officeDocument/2006/relationships/hyperlink" Target="http://www.aiba.org/70-anniversary/" TargetMode="External"/><Relationship Id="rId20"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6.png"/><Relationship Id="rId24" Type="http://schemas.openxmlformats.org/officeDocument/2006/relationships/image" Target="../media/image23.jpeg"/><Relationship Id="rId5" Type="http://schemas.openxmlformats.org/officeDocument/2006/relationships/hyperlink" Target="https://www.bing.com/images/search?view=detailV2&amp;ccid=F7EdFqX6&amp;id=7F3FB785AF6A2DBB6F616F38EE63CDAC1FFCCEE1&amp;thid=OIP.F7EdFqX69jLxgTjaSGHWwgEsCp&amp;q=11.+uci+(union+cycliste+internationale)&amp;simid=608017600782926026&amp;selectedIndex=6" TargetMode="External"/><Relationship Id="rId15" Type="http://schemas.openxmlformats.org/officeDocument/2006/relationships/image" Target="../media/image18.jpeg"/><Relationship Id="rId23" Type="http://schemas.openxmlformats.org/officeDocument/2006/relationships/hyperlink" Target="https://www.bing.com/images/search?view=detailV2&amp;ccid=lMS0plMe&amp;id=D8DDFF3546044070CD6FB05E9D70885370F8007B&amp;thid=OIP.lMS0plMeOdL3p8hunC2fPgCMB2&amp;q=ittf+(f%c3%a9d%c3%a9ration+internationale+de+tennis+de+table)&amp;simid=608008546984332770&amp;selectedIndex=2" TargetMode="External"/><Relationship Id="rId10" Type="http://schemas.openxmlformats.org/officeDocument/2006/relationships/image" Target="../media/image15.jpeg"/><Relationship Id="rId19" Type="http://schemas.openxmlformats.org/officeDocument/2006/relationships/hyperlink" Target="https://www.bing.com/images/search?view=detailV2&amp;ccid=swcWiPfN&amp;id=A5F7FE4D935C7BACE69C05EAABF45C320E779E66&amp;thid=OIP.swcWiPfN9X4mYKjZGUNIJgDcBq&amp;q=fih+(f%c3%a9d%c3%a9ration+internationale+de+hockey)&amp;simid=607987939761587646&amp;selectedIndex=0" TargetMode="External"/><Relationship Id="rId4" Type="http://schemas.openxmlformats.org/officeDocument/2006/relationships/image" Target="../media/image12.png"/><Relationship Id="rId9" Type="http://schemas.openxmlformats.org/officeDocument/2006/relationships/hyperlink" Target="https://www.bing.com/images/search?view=detailV2&amp;ccid=w3j/3GRq&amp;id=70ED72C16A13B2D221273B87D2913A7B60F300DB&amp;thid=OIP.w3j_3GRqB84BSNdIVfdUvgEsDJ&amp;q=mus%c3%a9e+olympique&amp;simid=607992647018286471&amp;selectedIndex=4" TargetMode="External"/><Relationship Id="rId14" Type="http://schemas.openxmlformats.org/officeDocument/2006/relationships/hyperlink" Target="https://www.bing.com/images/search?view=detailV2&amp;ccid=MFac4hex&amp;id=61312A71F51FC502070B4370EFE355D4EBB46D64&amp;thid=OIP.MFac4hexh8N5tLtI9g7nJQEsCs&amp;q=16.+aeg+-+association+europ%c3%a9enne+de+golf&amp;simid=608020628731201736&amp;selectedIndex=0" TargetMode="External"/><Relationship Id="rId22" Type="http://schemas.openxmlformats.org/officeDocument/2006/relationships/image" Target="../media/image22.jpeg"/><Relationship Id="rId2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hyperlink" Target="https://www.unops.org/SiteCollectionDocuments/ASR/2016_ASR.pdf" TargetMode="External"/><Relationship Id="rId2" Type="http://schemas.openxmlformats.org/officeDocument/2006/relationships/hyperlink" Target="http://www.ungm.org/"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png"/><Relationship Id="rId16" Type="http://schemas.openxmlformats.org/officeDocument/2006/relationships/hyperlink" Target="mailto:blemoine@unog.ch" TargetMode="Externa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99623"/>
            <a:ext cx="9055100" cy="2112136"/>
          </a:xfrm>
        </p:spPr>
        <p:txBody>
          <a:bodyPr>
            <a:noAutofit/>
          </a:bodyPr>
          <a:lstStyle/>
          <a:p>
            <a:r>
              <a:rPr lang="fr-FR" sz="3200" b="1" dirty="0" smtClean="0"/>
              <a:t>Le monde des Organisations Internationales en Suisse</a:t>
            </a:r>
            <a:r>
              <a:rPr lang="fr-FR" sz="3600" b="1" dirty="0" smtClean="0"/>
              <a:t/>
            </a:r>
            <a:br>
              <a:rPr lang="fr-FR" sz="3600" b="1" dirty="0" smtClean="0"/>
            </a:br>
            <a:r>
              <a:rPr lang="fr-FR" sz="2800" b="1" dirty="0" smtClean="0">
                <a:solidFill>
                  <a:srgbClr val="00B0F0"/>
                </a:solidFill>
              </a:rPr>
              <a:t>Opportunités d’affaires pour les entreprises belges</a:t>
            </a:r>
            <a:endParaRPr lang="fr-FR" sz="2800" b="1" dirty="0">
              <a:solidFill>
                <a:srgbClr val="00B0F0"/>
              </a:solidFill>
            </a:endParaRPr>
          </a:p>
        </p:txBody>
      </p:sp>
      <p:sp>
        <p:nvSpPr>
          <p:cNvPr id="3" name="Subtitle 2"/>
          <p:cNvSpPr>
            <a:spLocks noGrp="1"/>
          </p:cNvSpPr>
          <p:nvPr>
            <p:ph type="subTitle" idx="4294967295"/>
          </p:nvPr>
        </p:nvSpPr>
        <p:spPr>
          <a:xfrm>
            <a:off x="321972" y="5473521"/>
            <a:ext cx="1996225" cy="302654"/>
          </a:xfrm>
        </p:spPr>
        <p:txBody>
          <a:bodyPr>
            <a:noAutofit/>
          </a:bodyPr>
          <a:lstStyle/>
          <a:p>
            <a:pPr marL="0" indent="0">
              <a:buNone/>
            </a:pPr>
            <a:r>
              <a:rPr lang="fr-CH" sz="800" dirty="0" smtClean="0"/>
              <a:t>AWEX Genève </a:t>
            </a:r>
            <a:r>
              <a:rPr lang="fr-CH" sz="800" dirty="0"/>
              <a:t>– Philippe </a:t>
            </a:r>
            <a:r>
              <a:rPr lang="fr-CH" sz="800" dirty="0" smtClean="0"/>
              <a:t>Delcourt</a:t>
            </a:r>
          </a:p>
          <a:p>
            <a:pPr marL="0" indent="0">
              <a:buNone/>
            </a:pPr>
            <a:r>
              <a:rPr lang="fr-CH" sz="800" dirty="0"/>
              <a:t>N</a:t>
            </a:r>
            <a:r>
              <a:rPr lang="fr-CH" sz="800" dirty="0" smtClean="0"/>
              <a:t>ovembre 2017</a:t>
            </a:r>
            <a:endParaRPr lang="fr-BE" sz="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1759"/>
            <a:ext cx="9055099" cy="311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04186" y="2556456"/>
            <a:ext cx="3702676" cy="2862322"/>
          </a:xfrm>
          <a:prstGeom prst="rect">
            <a:avLst/>
          </a:prstGeom>
        </p:spPr>
        <p:txBody>
          <a:bodyPr wrap="square">
            <a:spAutoFit/>
          </a:bodyPr>
          <a:lstStyle/>
          <a:p>
            <a:pPr>
              <a:buAutoNum type="arabicPeriod"/>
            </a:pPr>
            <a:r>
              <a:rPr lang="fr-CH" sz="1200" dirty="0" smtClean="0"/>
              <a:t> Introduction</a:t>
            </a:r>
            <a:endParaRPr lang="fr-CH" sz="1200" dirty="0"/>
          </a:p>
          <a:p>
            <a:endParaRPr lang="fr-CH" sz="1200" dirty="0"/>
          </a:p>
          <a:p>
            <a:r>
              <a:rPr lang="fr-CH" sz="1200" dirty="0"/>
              <a:t>2. Les Nations Unies, le U.N.G.M et les </a:t>
            </a:r>
            <a:endParaRPr lang="fr-CH" sz="1200" dirty="0" smtClean="0"/>
          </a:p>
          <a:p>
            <a:r>
              <a:rPr lang="fr-CH" sz="1200" dirty="0" smtClean="0"/>
              <a:t>services d’achats </a:t>
            </a:r>
            <a:r>
              <a:rPr lang="fr-CH" sz="1200" dirty="0"/>
              <a:t>à </a:t>
            </a:r>
            <a:r>
              <a:rPr lang="fr-CH" sz="1200" dirty="0" smtClean="0"/>
              <a:t>Genève:</a:t>
            </a:r>
            <a:endParaRPr lang="fr-CH" sz="1200" dirty="0"/>
          </a:p>
          <a:p>
            <a:r>
              <a:rPr lang="fr-CH" sz="1200" dirty="0"/>
              <a:t>		</a:t>
            </a:r>
            <a:r>
              <a:rPr lang="fr-CH" sz="1200" dirty="0" smtClean="0"/>
              <a:t>	</a:t>
            </a:r>
          </a:p>
          <a:p>
            <a:r>
              <a:rPr lang="fr-CH" sz="1200" dirty="0"/>
              <a:t>	</a:t>
            </a:r>
            <a:r>
              <a:rPr lang="fr-CH" sz="1200" dirty="0" smtClean="0"/>
              <a:t>		</a:t>
            </a:r>
            <a:r>
              <a:rPr lang="fr-CH" sz="1200" dirty="0" smtClean="0">
                <a:solidFill>
                  <a:srgbClr val="0070C0"/>
                </a:solidFill>
              </a:rPr>
              <a:t>Les </a:t>
            </a:r>
            <a:r>
              <a:rPr lang="fr-CH" sz="1200" dirty="0">
                <a:solidFill>
                  <a:srgbClr val="0070C0"/>
                </a:solidFill>
              </a:rPr>
              <a:t>chiffres</a:t>
            </a:r>
          </a:p>
          <a:p>
            <a:r>
              <a:rPr lang="fr-CH" sz="1200" dirty="0">
                <a:solidFill>
                  <a:srgbClr val="0070C0"/>
                </a:solidFill>
              </a:rPr>
              <a:t>		</a:t>
            </a:r>
            <a:r>
              <a:rPr lang="fr-CH" sz="1200" dirty="0" smtClean="0">
                <a:solidFill>
                  <a:srgbClr val="0070C0"/>
                </a:solidFill>
              </a:rPr>
              <a:t>	U.N.G.M</a:t>
            </a:r>
            <a:endParaRPr lang="fr-CH" sz="1200" dirty="0">
              <a:solidFill>
                <a:srgbClr val="0070C0"/>
              </a:solidFill>
            </a:endParaRPr>
          </a:p>
          <a:p>
            <a:r>
              <a:rPr lang="fr-CH" sz="1200" dirty="0">
                <a:solidFill>
                  <a:srgbClr val="0070C0"/>
                </a:solidFill>
              </a:rPr>
              <a:t>		</a:t>
            </a:r>
            <a:r>
              <a:rPr lang="fr-CH" sz="1200" dirty="0" smtClean="0">
                <a:solidFill>
                  <a:srgbClr val="0070C0"/>
                </a:solidFill>
              </a:rPr>
              <a:t>	Les </a:t>
            </a:r>
            <a:r>
              <a:rPr lang="fr-CH" sz="1200" dirty="0">
                <a:solidFill>
                  <a:srgbClr val="0070C0"/>
                </a:solidFill>
              </a:rPr>
              <a:t>services d’achats </a:t>
            </a:r>
            <a:endParaRPr lang="fr-CH" sz="1200" dirty="0" smtClean="0">
              <a:solidFill>
                <a:srgbClr val="0070C0"/>
              </a:solidFill>
            </a:endParaRPr>
          </a:p>
          <a:p>
            <a:r>
              <a:rPr lang="fr-CH" sz="1200" dirty="0"/>
              <a:t>	</a:t>
            </a:r>
          </a:p>
          <a:p>
            <a:r>
              <a:rPr lang="fr-CH" sz="1200" dirty="0"/>
              <a:t>3. Les organisations internationales non </a:t>
            </a:r>
            <a:r>
              <a:rPr lang="fr-CH" sz="1200" dirty="0" smtClean="0"/>
              <a:t>Onusiennes en lien régulier avec nous:</a:t>
            </a:r>
            <a:endParaRPr lang="fr-CH" sz="1200" dirty="0"/>
          </a:p>
          <a:p>
            <a:r>
              <a:rPr lang="fr-CH" sz="1200" dirty="0"/>
              <a:t>		</a:t>
            </a:r>
            <a:r>
              <a:rPr lang="fr-CH" sz="1200" dirty="0" smtClean="0"/>
              <a:t>	</a:t>
            </a:r>
          </a:p>
          <a:p>
            <a:r>
              <a:rPr lang="fr-CH" sz="1200" dirty="0">
                <a:solidFill>
                  <a:srgbClr val="0070C0"/>
                </a:solidFill>
              </a:rPr>
              <a:t>	</a:t>
            </a:r>
            <a:r>
              <a:rPr lang="fr-CH" sz="1200" dirty="0" smtClean="0">
                <a:solidFill>
                  <a:srgbClr val="0070C0"/>
                </a:solidFill>
              </a:rPr>
              <a:t>		CICR</a:t>
            </a:r>
            <a:endParaRPr lang="fr-CH" sz="1200" dirty="0">
              <a:solidFill>
                <a:srgbClr val="0070C0"/>
              </a:solidFill>
            </a:endParaRPr>
          </a:p>
          <a:p>
            <a:r>
              <a:rPr lang="fr-CH" sz="1200" dirty="0">
                <a:solidFill>
                  <a:srgbClr val="0070C0"/>
                </a:solidFill>
              </a:rPr>
              <a:t>		</a:t>
            </a:r>
            <a:r>
              <a:rPr lang="fr-CH" sz="1200" dirty="0" smtClean="0">
                <a:solidFill>
                  <a:srgbClr val="0070C0"/>
                </a:solidFill>
              </a:rPr>
              <a:t>	FICR</a:t>
            </a:r>
            <a:endParaRPr lang="fr-CH" sz="1200" dirty="0">
              <a:solidFill>
                <a:srgbClr val="0070C0"/>
              </a:solidFill>
            </a:endParaRPr>
          </a:p>
          <a:p>
            <a:r>
              <a:rPr lang="fr-CH" sz="1200" dirty="0">
                <a:solidFill>
                  <a:srgbClr val="0070C0"/>
                </a:solidFill>
              </a:rPr>
              <a:t>		</a:t>
            </a:r>
            <a:r>
              <a:rPr lang="fr-CH" sz="1200" dirty="0" smtClean="0">
                <a:solidFill>
                  <a:srgbClr val="0070C0"/>
                </a:solidFill>
              </a:rPr>
              <a:t>	CERN</a:t>
            </a:r>
            <a:endParaRPr lang="fr-CH" sz="1200" dirty="0">
              <a:solidFill>
                <a:srgbClr val="0070C0"/>
              </a:solidFill>
            </a:endParaRPr>
          </a:p>
        </p:txBody>
      </p:sp>
    </p:spTree>
    <p:extLst>
      <p:ext uri="{BB962C8B-B14F-4D97-AF65-F5344CB8AC3E}">
        <p14:creationId xmlns:p14="http://schemas.microsoft.com/office/powerpoint/2010/main" val="2678771105"/>
      </p:ext>
    </p:extLst>
  </p:cSld>
  <p:clrMapOvr>
    <a:masterClrMapping/>
  </p:clrMapOvr>
  <mc:AlternateContent xmlns:mc="http://schemas.openxmlformats.org/markup-compatibility/2006" xmlns:p14="http://schemas.microsoft.com/office/powerpoint/2010/main">
    <mc:Choice Requires="p14">
      <p:transition p14:dur="300">
        <p:pull/>
      </p:transition>
    </mc:Choice>
    <mc:Fallback xmlns="">
      <p:transition>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6192"/>
            <a:ext cx="8229600" cy="4425696"/>
          </a:xfrm>
        </p:spPr>
        <p:txBody>
          <a:bodyPr>
            <a:normAutofit fontScale="77500" lnSpcReduction="20000"/>
          </a:bodyPr>
          <a:lstStyle/>
          <a:p>
            <a:pPr marL="0" indent="0">
              <a:buNone/>
            </a:pPr>
            <a:r>
              <a:rPr lang="fr-CH" sz="1500" dirty="0" smtClean="0">
                <a:latin typeface="+mj-lt"/>
              </a:rPr>
              <a:t>Le siège de UNHCR est à Genève mais pour des raisons de coûts, la grande majorité de la gestion des achats se fait maintenant à Budapest.</a:t>
            </a:r>
          </a:p>
          <a:p>
            <a:pPr marL="0" indent="0">
              <a:buNone/>
            </a:pPr>
            <a:endParaRPr lang="fr-CH" sz="1500" dirty="0">
              <a:solidFill>
                <a:srgbClr val="FF0000"/>
              </a:solidFill>
              <a:latin typeface="+mj-lt"/>
            </a:endParaRPr>
          </a:p>
          <a:p>
            <a:pPr marL="0" indent="0">
              <a:buNone/>
            </a:pPr>
            <a:r>
              <a:rPr lang="fr-CH" sz="1500" dirty="0" smtClean="0">
                <a:solidFill>
                  <a:srgbClr val="FF0000"/>
                </a:solidFill>
                <a:latin typeface="+mj-lt"/>
              </a:rPr>
              <a:t>Siège:</a:t>
            </a:r>
          </a:p>
          <a:p>
            <a:pPr marL="0" indent="0">
              <a:buNone/>
            </a:pPr>
            <a:endParaRPr lang="en-US" sz="1500" dirty="0" smtClean="0">
              <a:solidFill>
                <a:schemeClr val="accent1"/>
              </a:solidFill>
              <a:latin typeface="+mj-lt"/>
              <a:cs typeface="Arial" panose="020B0604020202020204" pitchFamily="34" charset="0"/>
            </a:endParaRPr>
          </a:p>
          <a:p>
            <a:pPr marL="0" indent="0">
              <a:buNone/>
            </a:pPr>
            <a:r>
              <a:rPr lang="en-US" sz="1500" dirty="0" smtClean="0">
                <a:solidFill>
                  <a:schemeClr val="accent1"/>
                </a:solidFill>
                <a:latin typeface="+mj-lt"/>
                <a:cs typeface="Arial" panose="020B0604020202020204" pitchFamily="34" charset="0"/>
              </a:rPr>
              <a:t>United </a:t>
            </a:r>
            <a:r>
              <a:rPr lang="en-US" sz="1500" dirty="0">
                <a:solidFill>
                  <a:schemeClr val="accent1"/>
                </a:solidFill>
                <a:latin typeface="+mj-lt"/>
                <a:cs typeface="Arial" panose="020B0604020202020204" pitchFamily="34" charset="0"/>
              </a:rPr>
              <a:t>Nations High Commissioner for Refugees</a:t>
            </a:r>
            <a:br>
              <a:rPr lang="en-US" sz="1500" dirty="0">
                <a:solidFill>
                  <a:schemeClr val="accent1"/>
                </a:solidFill>
                <a:latin typeface="+mj-lt"/>
                <a:cs typeface="Arial" panose="020B0604020202020204" pitchFamily="34" charset="0"/>
              </a:rPr>
            </a:br>
            <a:r>
              <a:rPr lang="en-US" sz="1500" dirty="0">
                <a:solidFill>
                  <a:schemeClr val="accent1"/>
                </a:solidFill>
                <a:latin typeface="+mj-lt"/>
                <a:cs typeface="Arial" panose="020B0604020202020204" pitchFamily="34" charset="0"/>
              </a:rPr>
              <a:t>Case </a:t>
            </a:r>
            <a:r>
              <a:rPr lang="en-US" sz="1500" dirty="0" err="1">
                <a:solidFill>
                  <a:schemeClr val="accent1"/>
                </a:solidFill>
                <a:latin typeface="+mj-lt"/>
                <a:cs typeface="Arial" panose="020B0604020202020204" pitchFamily="34" charset="0"/>
              </a:rPr>
              <a:t>Postale</a:t>
            </a:r>
            <a:r>
              <a:rPr lang="en-US" sz="1500" dirty="0">
                <a:solidFill>
                  <a:schemeClr val="accent1"/>
                </a:solidFill>
                <a:latin typeface="+mj-lt"/>
                <a:cs typeface="Arial" panose="020B0604020202020204" pitchFamily="34" charset="0"/>
              </a:rPr>
              <a:t> 2500</a:t>
            </a:r>
            <a:br>
              <a:rPr lang="en-US" sz="1500" dirty="0">
                <a:solidFill>
                  <a:schemeClr val="accent1"/>
                </a:solidFill>
                <a:latin typeface="+mj-lt"/>
                <a:cs typeface="Arial" panose="020B0604020202020204" pitchFamily="34" charset="0"/>
              </a:rPr>
            </a:br>
            <a:r>
              <a:rPr lang="en-US" sz="1500" dirty="0">
                <a:solidFill>
                  <a:schemeClr val="accent1"/>
                </a:solidFill>
                <a:latin typeface="+mj-lt"/>
                <a:cs typeface="Arial" panose="020B0604020202020204" pitchFamily="34" charset="0"/>
              </a:rPr>
              <a:t>CH-1211 Genève 2 </a:t>
            </a:r>
            <a:r>
              <a:rPr lang="en-US" sz="1500" dirty="0" err="1">
                <a:solidFill>
                  <a:schemeClr val="accent1"/>
                </a:solidFill>
                <a:latin typeface="+mj-lt"/>
                <a:cs typeface="Arial" panose="020B0604020202020204" pitchFamily="34" charset="0"/>
              </a:rPr>
              <a:t>Dépôt</a:t>
            </a:r>
            <a:r>
              <a:rPr lang="en-US" sz="1500" dirty="0">
                <a:solidFill>
                  <a:schemeClr val="accent1"/>
                </a:solidFill>
                <a:latin typeface="+mj-lt"/>
                <a:cs typeface="Arial" panose="020B0604020202020204" pitchFamily="34" charset="0"/>
              </a:rPr>
              <a:t/>
            </a:r>
            <a:br>
              <a:rPr lang="en-US" sz="1500" dirty="0">
                <a:solidFill>
                  <a:schemeClr val="accent1"/>
                </a:solidFill>
                <a:latin typeface="+mj-lt"/>
                <a:cs typeface="Arial" panose="020B0604020202020204" pitchFamily="34" charset="0"/>
              </a:rPr>
            </a:br>
            <a:r>
              <a:rPr lang="en-US" sz="1500" dirty="0">
                <a:solidFill>
                  <a:schemeClr val="accent1"/>
                </a:solidFill>
                <a:latin typeface="+mj-lt"/>
                <a:cs typeface="Arial" panose="020B0604020202020204" pitchFamily="34" charset="0"/>
              </a:rPr>
              <a:t>Suisse.</a:t>
            </a:r>
          </a:p>
          <a:p>
            <a:pPr marL="0" indent="0">
              <a:buNone/>
            </a:pPr>
            <a:endParaRPr lang="fr-CH" sz="1500" dirty="0" smtClean="0">
              <a:solidFill>
                <a:srgbClr val="FF0000"/>
              </a:solidFill>
              <a:latin typeface="+mj-lt"/>
            </a:endParaRPr>
          </a:p>
          <a:p>
            <a:pPr marL="0" indent="0">
              <a:buNone/>
            </a:pPr>
            <a:endParaRPr lang="fr-CH" sz="1500" dirty="0">
              <a:solidFill>
                <a:srgbClr val="FF0000"/>
              </a:solidFill>
              <a:latin typeface="+mj-lt"/>
            </a:endParaRPr>
          </a:p>
          <a:p>
            <a:pPr marL="0" indent="0">
              <a:buNone/>
            </a:pPr>
            <a:r>
              <a:rPr lang="fr-CH" sz="1500" dirty="0" smtClean="0">
                <a:solidFill>
                  <a:srgbClr val="FF0000"/>
                </a:solidFill>
                <a:latin typeface="+mj-lt"/>
              </a:rPr>
              <a:t>Contacts </a:t>
            </a:r>
            <a:r>
              <a:rPr lang="fr-CH" sz="1500" dirty="0">
                <a:solidFill>
                  <a:srgbClr val="FF0000"/>
                </a:solidFill>
                <a:latin typeface="+mj-lt"/>
              </a:rPr>
              <a:t>pour les achats UNHCR</a:t>
            </a:r>
            <a:r>
              <a:rPr lang="fr-CH" sz="1500" dirty="0" smtClean="0">
                <a:solidFill>
                  <a:srgbClr val="FF0000"/>
                </a:solidFill>
                <a:latin typeface="+mj-lt"/>
              </a:rPr>
              <a:t>:</a:t>
            </a:r>
          </a:p>
          <a:p>
            <a:pPr marL="0" indent="0">
              <a:buNone/>
            </a:pPr>
            <a:endParaRPr lang="fr-CH" sz="1500" b="1" dirty="0" smtClean="0">
              <a:solidFill>
                <a:srgbClr val="FF0000"/>
              </a:solidFill>
              <a:latin typeface="+mj-lt"/>
              <a:cs typeface="Arial" panose="020B0604020202020204" pitchFamily="34" charset="0"/>
            </a:endParaRPr>
          </a:p>
          <a:p>
            <a:pPr marL="0" indent="0">
              <a:buNone/>
            </a:pPr>
            <a:r>
              <a:rPr lang="fr-CH" sz="1500" b="1" dirty="0" smtClean="0">
                <a:latin typeface="+mj-lt"/>
                <a:cs typeface="Arial" panose="020B0604020202020204" pitchFamily="34" charset="0"/>
              </a:rPr>
              <a:t>Stephen </a:t>
            </a:r>
            <a:r>
              <a:rPr lang="fr-CH" sz="1500" b="1" dirty="0">
                <a:latin typeface="+mj-lt"/>
                <a:cs typeface="Arial" panose="020B0604020202020204" pitchFamily="34" charset="0"/>
              </a:rPr>
              <a:t>Ingles</a:t>
            </a:r>
            <a:r>
              <a:rPr lang="fr-CH" sz="1500" dirty="0">
                <a:solidFill>
                  <a:srgbClr val="4F81BD"/>
                </a:solidFill>
                <a:latin typeface="+mj-lt"/>
                <a:cs typeface="Arial" panose="020B0604020202020204" pitchFamily="34" charset="0"/>
              </a:rPr>
              <a:t>, Head, Procurement Service</a:t>
            </a:r>
            <a:endParaRPr lang="en-GB" sz="1500" dirty="0">
              <a:solidFill>
                <a:srgbClr val="4F81BD"/>
              </a:solidFill>
              <a:latin typeface="+mj-lt"/>
              <a:cs typeface="Arial" panose="020B0604020202020204" pitchFamily="34" charset="0"/>
            </a:endParaRPr>
          </a:p>
          <a:p>
            <a:pPr marL="0" indent="0">
              <a:buNone/>
            </a:pPr>
            <a:r>
              <a:rPr lang="en-US" sz="1500" dirty="0">
                <a:solidFill>
                  <a:srgbClr val="4F81BD"/>
                </a:solidFill>
                <a:latin typeface="+mj-lt"/>
                <a:cs typeface="Arial" panose="020B0604020202020204" pitchFamily="34" charset="0"/>
              </a:rPr>
              <a:t>United Nations High Commissioner for </a:t>
            </a:r>
            <a:r>
              <a:rPr lang="en-US" sz="1500" dirty="0" smtClean="0">
                <a:solidFill>
                  <a:srgbClr val="4F81BD"/>
                </a:solidFill>
                <a:latin typeface="+mj-lt"/>
                <a:cs typeface="Arial" panose="020B0604020202020204" pitchFamily="34" charset="0"/>
              </a:rPr>
              <a:t>Refugees</a:t>
            </a:r>
            <a:endParaRPr lang="en-GB" sz="1500" dirty="0">
              <a:solidFill>
                <a:srgbClr val="4F81BD"/>
              </a:solidFill>
              <a:latin typeface="+mj-lt"/>
              <a:cs typeface="Arial" panose="020B0604020202020204" pitchFamily="34" charset="0"/>
            </a:endParaRPr>
          </a:p>
          <a:p>
            <a:pPr marL="0" indent="0">
              <a:buNone/>
            </a:pPr>
            <a:r>
              <a:rPr lang="en-US" sz="1500" dirty="0" err="1" smtClean="0">
                <a:solidFill>
                  <a:srgbClr val="244061"/>
                </a:solidFill>
                <a:latin typeface="+mj-lt"/>
                <a:cs typeface="Arial" panose="020B0604020202020204" pitchFamily="34" charset="0"/>
              </a:rPr>
              <a:t>Adresse</a:t>
            </a:r>
            <a:r>
              <a:rPr lang="en-US" sz="1500" dirty="0">
                <a:solidFill>
                  <a:srgbClr val="244061"/>
                </a:solidFill>
                <a:latin typeface="+mj-lt"/>
                <a:cs typeface="Arial" panose="020B0604020202020204" pitchFamily="34" charset="0"/>
              </a:rPr>
              <a:t>: </a:t>
            </a:r>
            <a:r>
              <a:rPr lang="en-US" sz="1500" dirty="0" err="1">
                <a:solidFill>
                  <a:srgbClr val="4F81BD"/>
                </a:solidFill>
                <a:latin typeface="+mj-lt"/>
                <a:cs typeface="Arial" panose="020B0604020202020204" pitchFamily="34" charset="0"/>
              </a:rPr>
              <a:t>Ipoly</a:t>
            </a:r>
            <a:r>
              <a:rPr lang="en-US" sz="1500" dirty="0">
                <a:solidFill>
                  <a:srgbClr val="4F81BD"/>
                </a:solidFill>
                <a:latin typeface="+mj-lt"/>
                <a:cs typeface="Arial" panose="020B0604020202020204" pitchFamily="34" charset="0"/>
              </a:rPr>
              <a:t> </a:t>
            </a:r>
            <a:r>
              <a:rPr lang="en-US" sz="1500" dirty="0" err="1">
                <a:solidFill>
                  <a:srgbClr val="4F81BD"/>
                </a:solidFill>
                <a:latin typeface="+mj-lt"/>
                <a:cs typeface="Arial" panose="020B0604020202020204" pitchFamily="34" charset="0"/>
              </a:rPr>
              <a:t>utca</a:t>
            </a:r>
            <a:r>
              <a:rPr lang="en-US" sz="1500" dirty="0">
                <a:solidFill>
                  <a:srgbClr val="4F81BD"/>
                </a:solidFill>
                <a:latin typeface="+mj-lt"/>
                <a:cs typeface="Arial" panose="020B0604020202020204" pitchFamily="34" charset="0"/>
              </a:rPr>
              <a:t> 5/b, 1133 Budapest, </a:t>
            </a:r>
            <a:r>
              <a:rPr lang="en-US" sz="1500" dirty="0" smtClean="0">
                <a:solidFill>
                  <a:srgbClr val="4F81BD"/>
                </a:solidFill>
                <a:latin typeface="+mj-lt"/>
                <a:cs typeface="Arial" panose="020B0604020202020204" pitchFamily="34" charset="0"/>
              </a:rPr>
              <a:t>Hungary</a:t>
            </a:r>
            <a:endParaRPr lang="en-GB" sz="1500" dirty="0">
              <a:solidFill>
                <a:srgbClr val="4F81BD"/>
              </a:solidFill>
              <a:latin typeface="+mj-lt"/>
              <a:cs typeface="Arial" panose="020B0604020202020204" pitchFamily="34" charset="0"/>
            </a:endParaRPr>
          </a:p>
          <a:p>
            <a:pPr marL="0" indent="0">
              <a:buNone/>
            </a:pPr>
            <a:r>
              <a:rPr lang="de-DE" sz="1500" dirty="0" smtClean="0">
                <a:latin typeface="+mj-lt"/>
                <a:cs typeface="Arial" panose="020B0604020202020204" pitchFamily="34" charset="0"/>
              </a:rPr>
              <a:t>E-Mail</a:t>
            </a:r>
            <a:r>
              <a:rPr lang="de-DE" sz="1500" dirty="0">
                <a:latin typeface="+mj-lt"/>
                <a:cs typeface="Arial" panose="020B0604020202020204" pitchFamily="34" charset="0"/>
              </a:rPr>
              <a:t>: </a:t>
            </a:r>
            <a:r>
              <a:rPr lang="de-DE" sz="1500" u="sng" dirty="0">
                <a:solidFill>
                  <a:srgbClr val="4F81BD"/>
                </a:solidFill>
                <a:latin typeface="+mj-lt"/>
                <a:cs typeface="Arial" panose="020B0604020202020204" pitchFamily="34" charset="0"/>
                <a:hlinkClick r:id="rId2"/>
              </a:rPr>
              <a:t>ingles@unhcr.org</a:t>
            </a:r>
            <a:r>
              <a:rPr lang="de-DE" sz="1500" dirty="0">
                <a:latin typeface="+mj-lt"/>
                <a:cs typeface="Arial" panose="020B0604020202020204" pitchFamily="34" charset="0"/>
              </a:rPr>
              <a:t> 	</a:t>
            </a:r>
            <a:endParaRPr lang="de-DE" sz="1500" dirty="0" smtClean="0">
              <a:latin typeface="+mj-lt"/>
              <a:cs typeface="Arial" panose="020B0604020202020204" pitchFamily="34" charset="0"/>
            </a:endParaRPr>
          </a:p>
          <a:p>
            <a:pPr marL="0" indent="0">
              <a:buNone/>
            </a:pPr>
            <a:r>
              <a:rPr lang="de-DE" sz="1500" dirty="0" smtClean="0">
                <a:latin typeface="+mj-lt"/>
                <a:cs typeface="Arial" panose="020B0604020202020204" pitchFamily="34" charset="0"/>
              </a:rPr>
              <a:t>Website</a:t>
            </a:r>
            <a:r>
              <a:rPr lang="de-DE" sz="1500" dirty="0">
                <a:latin typeface="+mj-lt"/>
                <a:cs typeface="Arial" panose="020B0604020202020204" pitchFamily="34" charset="0"/>
              </a:rPr>
              <a:t>: </a:t>
            </a:r>
            <a:r>
              <a:rPr lang="de-DE" sz="1500" u="sng" dirty="0">
                <a:latin typeface="+mj-lt"/>
                <a:cs typeface="Arial" panose="020B0604020202020204" pitchFamily="34" charset="0"/>
                <a:hlinkClick r:id="rId3"/>
              </a:rPr>
              <a:t>www.unhcr.org/supply</a:t>
            </a:r>
            <a:r>
              <a:rPr lang="de-DE" sz="1500" dirty="0">
                <a:latin typeface="+mj-lt"/>
                <a:cs typeface="Arial" panose="020B0604020202020204" pitchFamily="34" charset="0"/>
              </a:rPr>
              <a:t> </a:t>
            </a:r>
            <a:endParaRPr lang="de-DE" sz="1500" dirty="0" smtClean="0">
              <a:latin typeface="+mj-lt"/>
              <a:cs typeface="Arial" panose="020B0604020202020204" pitchFamily="34" charset="0"/>
            </a:endParaRPr>
          </a:p>
          <a:p>
            <a:pPr marL="0" indent="0">
              <a:buNone/>
            </a:pPr>
            <a:r>
              <a:rPr lang="en-US" sz="1500" dirty="0">
                <a:solidFill>
                  <a:srgbClr val="244061"/>
                </a:solidFill>
                <a:latin typeface="+mj-lt"/>
                <a:cs typeface="Arial" panose="020B0604020202020204" pitchFamily="34" charset="0"/>
              </a:rPr>
              <a:t>Telephone: </a:t>
            </a:r>
            <a:r>
              <a:rPr lang="en-US" sz="1500" dirty="0">
                <a:solidFill>
                  <a:srgbClr val="4F81BD"/>
                </a:solidFill>
                <a:latin typeface="+mj-lt"/>
                <a:cs typeface="Arial" panose="020B0604020202020204" pitchFamily="34" charset="0"/>
              </a:rPr>
              <a:t>+36 1 451 5742</a:t>
            </a:r>
            <a:endParaRPr lang="en-GB" sz="1500" dirty="0">
              <a:solidFill>
                <a:srgbClr val="4F81BD"/>
              </a:solidFill>
              <a:latin typeface="+mj-lt"/>
              <a:cs typeface="Arial" panose="020B0604020202020204" pitchFamily="34" charset="0"/>
            </a:endParaRPr>
          </a:p>
          <a:p>
            <a:pPr marL="0" indent="0">
              <a:buNone/>
            </a:pPr>
            <a:endParaRPr lang="en-GB" sz="1500" dirty="0">
              <a:latin typeface="+mj-lt"/>
              <a:cs typeface="Arial" panose="020B0604020202020204" pitchFamily="34" charset="0"/>
            </a:endParaRPr>
          </a:p>
          <a:p>
            <a:pPr marL="0" indent="0">
              <a:buNone/>
            </a:pPr>
            <a:endParaRPr lang="fr-CH" sz="1500" b="1" dirty="0" smtClean="0">
              <a:latin typeface="+mj-lt"/>
            </a:endParaRPr>
          </a:p>
          <a:p>
            <a:pPr marL="0" indent="0" algn="just">
              <a:buNone/>
            </a:pPr>
            <a:r>
              <a:rPr lang="fr-CH" sz="1500" b="1" dirty="0" smtClean="0">
                <a:latin typeface="+mj-lt"/>
              </a:rPr>
              <a:t>En 2016, les achats ont été de plus de </a:t>
            </a:r>
            <a:r>
              <a:rPr lang="fr-CH" sz="1500" b="1" dirty="0">
                <a:latin typeface="+mj-lt"/>
              </a:rPr>
              <a:t>1 milliards de dollars</a:t>
            </a:r>
            <a:r>
              <a:rPr lang="fr-CH" sz="1500" dirty="0">
                <a:latin typeface="+mj-lt"/>
              </a:rPr>
              <a:t>, </a:t>
            </a:r>
            <a:endParaRPr lang="fr-CH" sz="1500" dirty="0" smtClean="0">
              <a:latin typeface="+mj-lt"/>
            </a:endParaRPr>
          </a:p>
          <a:p>
            <a:pPr marL="0" indent="0" algn="just">
              <a:buNone/>
            </a:pPr>
            <a:endParaRPr lang="fr-CH" sz="1500" b="1" dirty="0" smtClean="0">
              <a:latin typeface="+mj-lt"/>
            </a:endParaRPr>
          </a:p>
          <a:p>
            <a:pPr marL="0" indent="0" algn="just">
              <a:buNone/>
            </a:pPr>
            <a:r>
              <a:rPr lang="fr-CH" sz="1500" b="1" dirty="0" smtClean="0">
                <a:latin typeface="+mj-lt"/>
              </a:rPr>
              <a:t>La </a:t>
            </a:r>
            <a:r>
              <a:rPr lang="fr-CH" sz="1500" b="1" dirty="0">
                <a:latin typeface="+mj-lt"/>
              </a:rPr>
              <a:t>Belgique a </a:t>
            </a:r>
            <a:r>
              <a:rPr lang="fr-CH" sz="1500" b="1" dirty="0" smtClean="0">
                <a:latin typeface="+mj-lt"/>
              </a:rPr>
              <a:t>vendu, </a:t>
            </a:r>
            <a:r>
              <a:rPr lang="fr-CH" sz="1500" b="1" dirty="0">
                <a:latin typeface="+mj-lt"/>
              </a:rPr>
              <a:t>à </a:t>
            </a:r>
            <a:r>
              <a:rPr lang="fr-CH" sz="1500" b="1" dirty="0" smtClean="0">
                <a:latin typeface="+mj-lt"/>
              </a:rPr>
              <a:t>l’UNHCR, </a:t>
            </a:r>
            <a:r>
              <a:rPr lang="fr-CH" sz="1500" b="1" dirty="0">
                <a:latin typeface="+mj-lt"/>
              </a:rPr>
              <a:t>pour la somme de </a:t>
            </a:r>
            <a:r>
              <a:rPr lang="fr-CH" sz="1800" b="1" i="1" dirty="0" smtClean="0">
                <a:latin typeface="+mj-lt"/>
              </a:rPr>
              <a:t>15,88 </a:t>
            </a:r>
            <a:r>
              <a:rPr lang="fr-CH" sz="1800" b="1" i="1" dirty="0">
                <a:latin typeface="+mj-lt"/>
              </a:rPr>
              <a:t>millions </a:t>
            </a:r>
            <a:r>
              <a:rPr lang="fr-CH" sz="1800" b="1" i="1" dirty="0" smtClean="0">
                <a:latin typeface="+mj-lt"/>
              </a:rPr>
              <a:t> </a:t>
            </a:r>
            <a:r>
              <a:rPr lang="fr-CH" sz="1500" b="1" dirty="0" smtClean="0">
                <a:latin typeface="+mj-lt"/>
              </a:rPr>
              <a:t>de </a:t>
            </a:r>
            <a:r>
              <a:rPr lang="fr-CH" sz="1500" b="1" dirty="0">
                <a:latin typeface="+mj-lt"/>
              </a:rPr>
              <a:t>dollars en </a:t>
            </a:r>
            <a:r>
              <a:rPr lang="fr-CH" sz="1500" b="1" dirty="0" smtClean="0">
                <a:latin typeface="+mj-lt"/>
              </a:rPr>
              <a:t>2016.</a:t>
            </a:r>
            <a:endParaRPr lang="en-GB" sz="1500" dirty="0">
              <a:latin typeface="+mj-lt"/>
            </a:endParaRPr>
          </a:p>
          <a:p>
            <a:pPr marL="0" indent="0">
              <a:buNone/>
            </a:pPr>
            <a:endParaRPr lang="en-GB" sz="1800" dirty="0"/>
          </a:p>
        </p:txBody>
      </p:sp>
      <p:sp>
        <p:nvSpPr>
          <p:cNvPr id="4"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6"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 </a:t>
            </a:r>
          </a:p>
          <a:p>
            <a:pPr algn="l"/>
            <a:r>
              <a:rPr lang="fr-CH" sz="2400" dirty="0" smtClean="0">
                <a:solidFill>
                  <a:schemeClr val="bg1"/>
                </a:solidFill>
              </a:rPr>
              <a:t>UNHCR à Genève et à Budapest</a:t>
            </a:r>
            <a:endParaRPr lang="en-GB" sz="2400"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5896" y="2688336"/>
            <a:ext cx="1275588" cy="127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72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5466862" cy="3800230"/>
          </a:xfrm>
        </p:spPr>
        <p:txBody>
          <a:bodyPr>
            <a:normAutofit fontScale="85000" lnSpcReduction="20000"/>
          </a:bodyPr>
          <a:lstStyle/>
          <a:p>
            <a:pPr marL="0" indent="0">
              <a:buNone/>
            </a:pPr>
            <a:endParaRPr lang="fr-CH" sz="1400" dirty="0" smtClean="0">
              <a:solidFill>
                <a:srgbClr val="4F81BD"/>
              </a:solidFill>
            </a:endParaRPr>
          </a:p>
          <a:p>
            <a:pPr marL="0" indent="0" algn="just">
              <a:buNone/>
            </a:pPr>
            <a:r>
              <a:rPr lang="fr-CH" sz="1400" dirty="0" smtClean="0"/>
              <a:t>Le siège européen de l’UNICEF est à Genève. Les décisions budgétaires et stratégiques y sont actées. Un bureau d’achats y est aussi implanté </a:t>
            </a:r>
            <a:r>
              <a:rPr lang="fr-CH" sz="1400" dirty="0"/>
              <a:t>mais </a:t>
            </a:r>
            <a:r>
              <a:rPr lang="fr-CH" sz="1400" dirty="0" smtClean="0"/>
              <a:t>le siège des achats principal, pour les entreprises européennes, est au Danemark. </a:t>
            </a:r>
          </a:p>
          <a:p>
            <a:pPr marL="0" indent="0">
              <a:buNone/>
            </a:pPr>
            <a:endParaRPr lang="fr-CH" sz="1400" dirty="0">
              <a:solidFill>
                <a:srgbClr val="FF0000"/>
              </a:solidFill>
            </a:endParaRPr>
          </a:p>
          <a:p>
            <a:pPr marL="0" indent="0">
              <a:buNone/>
            </a:pPr>
            <a:r>
              <a:rPr lang="fr-CH" sz="1400" dirty="0" smtClean="0">
                <a:solidFill>
                  <a:srgbClr val="FF0000"/>
                </a:solidFill>
              </a:rPr>
              <a:t>Contacts </a:t>
            </a:r>
            <a:r>
              <a:rPr lang="fr-CH" sz="1400" dirty="0">
                <a:solidFill>
                  <a:srgbClr val="FF0000"/>
                </a:solidFill>
              </a:rPr>
              <a:t>pour les achats </a:t>
            </a:r>
            <a:r>
              <a:rPr lang="fr-CH" sz="1400" dirty="0" smtClean="0">
                <a:solidFill>
                  <a:srgbClr val="FF0000"/>
                </a:solidFill>
              </a:rPr>
              <a:t>UNICEF:</a:t>
            </a:r>
          </a:p>
          <a:p>
            <a:pPr marL="0" indent="0">
              <a:buNone/>
            </a:pPr>
            <a:endParaRPr lang="fr-CH" sz="1400" dirty="0"/>
          </a:p>
          <a:p>
            <a:pPr marL="0" indent="0">
              <a:buNone/>
            </a:pPr>
            <a:r>
              <a:rPr lang="fr-CH" sz="1400" b="1" dirty="0">
                <a:solidFill>
                  <a:schemeClr val="accent1"/>
                </a:solidFill>
              </a:rPr>
              <a:t>Mr. </a:t>
            </a:r>
            <a:r>
              <a:rPr lang="fr-CH" sz="1400" b="1" dirty="0" err="1">
                <a:solidFill>
                  <a:schemeClr val="accent1"/>
                </a:solidFill>
              </a:rPr>
              <a:t>Joselito</a:t>
            </a:r>
            <a:r>
              <a:rPr lang="fr-CH" sz="1400" b="1" dirty="0">
                <a:solidFill>
                  <a:schemeClr val="accent1"/>
                </a:solidFill>
              </a:rPr>
              <a:t> </a:t>
            </a:r>
            <a:r>
              <a:rPr lang="fr-CH" sz="1400" b="1" dirty="0" err="1">
                <a:solidFill>
                  <a:schemeClr val="accent1"/>
                </a:solidFill>
              </a:rPr>
              <a:t>Nuguid</a:t>
            </a:r>
            <a:r>
              <a:rPr lang="fr-CH" sz="1400" b="1" dirty="0">
                <a:solidFill>
                  <a:schemeClr val="accent1"/>
                </a:solidFill>
              </a:rPr>
              <a:t>, </a:t>
            </a:r>
            <a:r>
              <a:rPr lang="fr-CH" sz="1400" dirty="0">
                <a:solidFill>
                  <a:srgbClr val="4F81BD"/>
                </a:solidFill>
              </a:rPr>
              <a:t>Directeur des achats </a:t>
            </a:r>
            <a:endParaRPr lang="fr-CH" sz="1400" dirty="0" smtClean="0">
              <a:solidFill>
                <a:srgbClr val="4F81BD"/>
              </a:solidFill>
            </a:endParaRPr>
          </a:p>
          <a:p>
            <a:pPr marL="0" indent="0">
              <a:buNone/>
            </a:pPr>
            <a:r>
              <a:rPr lang="fr-CH" sz="1400" dirty="0" err="1" smtClean="0">
                <a:solidFill>
                  <a:srgbClr val="4F81BD"/>
                </a:solidFill>
              </a:rPr>
              <a:t>Oceanvej</a:t>
            </a:r>
            <a:r>
              <a:rPr lang="fr-CH" sz="1400" dirty="0" smtClean="0">
                <a:solidFill>
                  <a:srgbClr val="4F81BD"/>
                </a:solidFill>
              </a:rPr>
              <a:t> </a:t>
            </a:r>
            <a:r>
              <a:rPr lang="fr-CH" sz="1400" dirty="0">
                <a:solidFill>
                  <a:srgbClr val="4F81BD"/>
                </a:solidFill>
              </a:rPr>
              <a:t>10-12, </a:t>
            </a:r>
            <a:r>
              <a:rPr lang="fr-CH" sz="1400" dirty="0" smtClean="0">
                <a:solidFill>
                  <a:srgbClr val="4F81BD"/>
                </a:solidFill>
              </a:rPr>
              <a:t>2150 </a:t>
            </a:r>
            <a:r>
              <a:rPr lang="fr-CH" sz="1400" dirty="0" err="1" smtClean="0">
                <a:solidFill>
                  <a:srgbClr val="4F81BD"/>
                </a:solidFill>
              </a:rPr>
              <a:t>Nordhavn</a:t>
            </a:r>
            <a:r>
              <a:rPr lang="fr-CH" sz="1400" dirty="0" smtClean="0">
                <a:solidFill>
                  <a:srgbClr val="4F81BD"/>
                </a:solidFill>
              </a:rPr>
              <a:t>, </a:t>
            </a:r>
            <a:r>
              <a:rPr lang="fr-CH" sz="1400" dirty="0" err="1" smtClean="0">
                <a:solidFill>
                  <a:srgbClr val="4F81BD"/>
                </a:solidFill>
              </a:rPr>
              <a:t>Copenhagen</a:t>
            </a:r>
            <a:r>
              <a:rPr lang="fr-CH" sz="1400" dirty="0" smtClean="0">
                <a:solidFill>
                  <a:srgbClr val="4F81BD"/>
                </a:solidFill>
              </a:rPr>
              <a:t> </a:t>
            </a:r>
            <a:r>
              <a:rPr lang="fr-CH" sz="1400" dirty="0">
                <a:solidFill>
                  <a:srgbClr val="4F81BD"/>
                </a:solidFill>
              </a:rPr>
              <a:t>, Denmark</a:t>
            </a:r>
            <a:endParaRPr lang="en-GB" sz="1400" dirty="0">
              <a:solidFill>
                <a:srgbClr val="4F81BD"/>
              </a:solidFill>
            </a:endParaRPr>
          </a:p>
          <a:p>
            <a:pPr marL="0" indent="0">
              <a:buNone/>
            </a:pPr>
            <a:r>
              <a:rPr lang="fr-CH" sz="1400" dirty="0" smtClean="0">
                <a:solidFill>
                  <a:srgbClr val="4F81BD"/>
                </a:solidFill>
              </a:rPr>
              <a:t>E:   </a:t>
            </a:r>
            <a:r>
              <a:rPr lang="fr-CH" sz="1400" u="sng" dirty="0" smtClean="0">
                <a:solidFill>
                  <a:srgbClr val="4F81BD"/>
                </a:solidFill>
                <a:hlinkClick r:id="rId2"/>
              </a:rPr>
              <a:t>jnuguid@unicef.org</a:t>
            </a:r>
            <a:r>
              <a:rPr lang="fr-CH" sz="1400" u="sng" dirty="0">
                <a:solidFill>
                  <a:srgbClr val="4F81BD"/>
                </a:solidFill>
              </a:rPr>
              <a:t> </a:t>
            </a:r>
            <a:endParaRPr lang="en-GB" sz="1400" dirty="0">
              <a:solidFill>
                <a:srgbClr val="4F81BD"/>
              </a:solidFill>
            </a:endParaRPr>
          </a:p>
          <a:p>
            <a:pPr marL="0" indent="0">
              <a:buNone/>
            </a:pPr>
            <a:r>
              <a:rPr lang="fr-CH" sz="1400" dirty="0"/>
              <a:t> </a:t>
            </a:r>
            <a:endParaRPr lang="en-GB" sz="1400" dirty="0"/>
          </a:p>
          <a:p>
            <a:pPr marL="0" indent="0" algn="just">
              <a:buNone/>
            </a:pPr>
            <a:r>
              <a:rPr lang="fr-FR" sz="1400" b="1" dirty="0">
                <a:solidFill>
                  <a:srgbClr val="4F81BD"/>
                </a:solidFill>
              </a:rPr>
              <a:t>L’UNICEF a acheté pour </a:t>
            </a:r>
            <a:r>
              <a:rPr lang="fr-FR" sz="1400" b="1" dirty="0" smtClean="0">
                <a:solidFill>
                  <a:srgbClr val="4F81BD"/>
                </a:solidFill>
              </a:rPr>
              <a:t>3,485  </a:t>
            </a:r>
            <a:r>
              <a:rPr lang="fr-FR" sz="1400" b="1" dirty="0">
                <a:solidFill>
                  <a:srgbClr val="4F81BD"/>
                </a:solidFill>
              </a:rPr>
              <a:t>milliards de dollars, en </a:t>
            </a:r>
            <a:r>
              <a:rPr lang="fr-FR" sz="1400" b="1" dirty="0" smtClean="0">
                <a:solidFill>
                  <a:srgbClr val="4F81BD"/>
                </a:solidFill>
              </a:rPr>
              <a:t>2016</a:t>
            </a:r>
            <a:r>
              <a:rPr lang="fr-FR" sz="1400" b="1" dirty="0">
                <a:solidFill>
                  <a:srgbClr val="4F81BD"/>
                </a:solidFill>
              </a:rPr>
              <a:t> :</a:t>
            </a:r>
            <a:endParaRPr lang="en-GB" sz="1400" dirty="0">
              <a:solidFill>
                <a:srgbClr val="4F81BD"/>
              </a:solidFill>
            </a:endParaRPr>
          </a:p>
          <a:p>
            <a:pPr algn="just"/>
            <a:r>
              <a:rPr lang="fr-CH" sz="1400" dirty="0">
                <a:solidFill>
                  <a:srgbClr val="4F81BD"/>
                </a:solidFill>
              </a:rPr>
              <a:t>Des vaccins et du matériel d’injection sûr, des équipements nécessaires à la chaîne de froid</a:t>
            </a:r>
            <a:endParaRPr lang="en-GB" sz="1400" dirty="0">
              <a:solidFill>
                <a:srgbClr val="4F81BD"/>
              </a:solidFill>
            </a:endParaRPr>
          </a:p>
          <a:p>
            <a:pPr algn="just"/>
            <a:r>
              <a:rPr lang="fr-CH" sz="1400" dirty="0">
                <a:solidFill>
                  <a:srgbClr val="4F81BD"/>
                </a:solidFill>
              </a:rPr>
              <a:t>Des moustiquaires, insecticides et médicaments anti-paludisme </a:t>
            </a:r>
            <a:endParaRPr lang="en-GB" sz="1400" dirty="0">
              <a:solidFill>
                <a:srgbClr val="4F81BD"/>
              </a:solidFill>
            </a:endParaRPr>
          </a:p>
          <a:p>
            <a:pPr algn="just"/>
            <a:r>
              <a:rPr lang="fr-CH" sz="1400" dirty="0">
                <a:solidFill>
                  <a:srgbClr val="4F81BD"/>
                </a:solidFill>
              </a:rPr>
              <a:t>Des appareils, consommables et équipement médicaux </a:t>
            </a:r>
            <a:endParaRPr lang="en-GB" sz="1400" dirty="0">
              <a:solidFill>
                <a:srgbClr val="4F81BD"/>
              </a:solidFill>
            </a:endParaRPr>
          </a:p>
          <a:p>
            <a:pPr algn="just"/>
            <a:r>
              <a:rPr lang="fr-CH" sz="1400" dirty="0">
                <a:solidFill>
                  <a:srgbClr val="4F81BD"/>
                </a:solidFill>
              </a:rPr>
              <a:t>Des produits pharmaceutiques et micronutriments </a:t>
            </a:r>
            <a:endParaRPr lang="en-GB" sz="1400" dirty="0">
              <a:solidFill>
                <a:srgbClr val="4F81BD"/>
              </a:solidFill>
            </a:endParaRPr>
          </a:p>
          <a:p>
            <a:pPr algn="just"/>
            <a:r>
              <a:rPr lang="fr-CH" sz="1400" dirty="0">
                <a:solidFill>
                  <a:srgbClr val="4F81BD"/>
                </a:solidFill>
              </a:rPr>
              <a:t>Des médicaments et tests diagnostiques pour le VIH/SIDA </a:t>
            </a:r>
            <a:endParaRPr lang="en-GB" sz="1400" dirty="0">
              <a:solidFill>
                <a:srgbClr val="4F81BD"/>
              </a:solidFill>
            </a:endParaRPr>
          </a:p>
          <a:p>
            <a:pPr algn="just"/>
            <a:r>
              <a:rPr lang="fr-CH" sz="1400" dirty="0">
                <a:solidFill>
                  <a:srgbClr val="4F81BD"/>
                </a:solidFill>
              </a:rPr>
              <a:t>Le domaine de l’eau  - environnement et assainissement </a:t>
            </a:r>
            <a:endParaRPr lang="en-GB" sz="1400" dirty="0">
              <a:solidFill>
                <a:srgbClr val="4F81BD"/>
              </a:solidFill>
            </a:endParaRPr>
          </a:p>
          <a:p>
            <a:pPr algn="just"/>
            <a:r>
              <a:rPr lang="fr-CH" sz="1400" dirty="0">
                <a:solidFill>
                  <a:srgbClr val="4F81BD"/>
                </a:solidFill>
              </a:rPr>
              <a:t>Des équipements pédagogiques</a:t>
            </a:r>
            <a:r>
              <a:rPr lang="fr-CH" sz="1400" dirty="0" smtClean="0">
                <a:solidFill>
                  <a:srgbClr val="4F81BD"/>
                </a:solidFill>
              </a:rPr>
              <a:t>.</a:t>
            </a:r>
            <a:endParaRPr lang="en-GB" sz="1400" dirty="0">
              <a:solidFill>
                <a:srgbClr val="4F81BD"/>
              </a:solidFill>
            </a:endParaRPr>
          </a:p>
        </p:txBody>
      </p:sp>
      <p:sp>
        <p:nvSpPr>
          <p:cNvPr id="5" name="TextBox 4"/>
          <p:cNvSpPr txBox="1"/>
          <p:nvPr/>
        </p:nvSpPr>
        <p:spPr>
          <a:xfrm>
            <a:off x="6067425" y="3720123"/>
            <a:ext cx="2619375" cy="1600438"/>
          </a:xfrm>
          <a:prstGeom prst="rect">
            <a:avLst/>
          </a:prstGeom>
          <a:noFill/>
        </p:spPr>
        <p:txBody>
          <a:bodyPr wrap="square" rtlCol="0">
            <a:spAutoFit/>
          </a:bodyPr>
          <a:lstStyle/>
          <a:p>
            <a:pPr algn="just"/>
            <a:r>
              <a:rPr lang="fr-CH" sz="1400" dirty="0">
                <a:solidFill>
                  <a:srgbClr val="4F81BD"/>
                </a:solidFill>
              </a:rPr>
              <a:t>La Belgique est parmi les leaders mondiaux au niveau fourniture de biens à l’UNICEF, pour des ventes totales de </a:t>
            </a:r>
            <a:r>
              <a:rPr lang="fr-CH" sz="1400" dirty="0" smtClean="0">
                <a:solidFill>
                  <a:srgbClr val="4F81BD"/>
                </a:solidFill>
              </a:rPr>
              <a:t>601,76 </a:t>
            </a:r>
            <a:r>
              <a:rPr lang="fr-CH" sz="1400" dirty="0">
                <a:solidFill>
                  <a:srgbClr val="4F81BD"/>
                </a:solidFill>
              </a:rPr>
              <a:t>millions, en </a:t>
            </a:r>
            <a:r>
              <a:rPr lang="fr-CH" sz="1400" dirty="0" smtClean="0">
                <a:solidFill>
                  <a:srgbClr val="4F81BD"/>
                </a:solidFill>
              </a:rPr>
              <a:t>2016, </a:t>
            </a:r>
            <a:r>
              <a:rPr lang="fr-CH" sz="1400" dirty="0">
                <a:solidFill>
                  <a:srgbClr val="4F81BD"/>
                </a:solidFill>
              </a:rPr>
              <a:t>principalement des vaccins</a:t>
            </a:r>
            <a:r>
              <a:rPr lang="fr-CH" sz="1400" dirty="0" smtClean="0">
                <a:solidFill>
                  <a:srgbClr val="4F81BD"/>
                </a:solidFill>
              </a:rPr>
              <a:t>.</a:t>
            </a:r>
            <a:endParaRPr lang="en-GB" dirty="0">
              <a:solidFill>
                <a:srgbClr val="4F81BD"/>
              </a:solidFill>
            </a:endParaRPr>
          </a:p>
        </p:txBody>
      </p:sp>
      <p:sp>
        <p:nvSpPr>
          <p:cNvPr id="6"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8"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 </a:t>
            </a:r>
          </a:p>
          <a:p>
            <a:pPr algn="l"/>
            <a:r>
              <a:rPr lang="fr-CH" sz="2400" dirty="0" smtClean="0">
                <a:solidFill>
                  <a:schemeClr val="bg1"/>
                </a:solidFill>
              </a:rPr>
              <a:t>L’ UNICEF </a:t>
            </a:r>
            <a:r>
              <a:rPr lang="fr-CH" sz="2400" dirty="0">
                <a:solidFill>
                  <a:schemeClr val="bg1"/>
                </a:solidFill>
              </a:rPr>
              <a:t>à </a:t>
            </a:r>
            <a:r>
              <a:rPr lang="fr-CH" sz="2400" dirty="0" smtClean="0">
                <a:solidFill>
                  <a:schemeClr val="bg1"/>
                </a:solidFill>
              </a:rPr>
              <a:t>Genève et à Copenhague</a:t>
            </a:r>
            <a:endParaRPr lang="en-GB" sz="2400" dirty="0">
              <a:solidFill>
                <a:schemeClr val="bg1"/>
              </a:solidFill>
            </a:endParaRPr>
          </a:p>
        </p:txBody>
      </p:sp>
      <p:pic>
        <p:nvPicPr>
          <p:cNvPr id="9"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736" y="5925749"/>
            <a:ext cx="2424520" cy="606130"/>
          </a:xfrm>
          <a:prstGeom prst="rect">
            <a:avLst/>
          </a:prstGeom>
        </p:spPr>
      </p:pic>
      <p:pic>
        <p:nvPicPr>
          <p:cNvPr id="1026" name="Picture 2" descr="Résultat d’images pour photo vaccin enfant unice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920" y="1681012"/>
            <a:ext cx="3058667" cy="203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9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017519"/>
          </a:xfrm>
        </p:spPr>
        <p:txBody>
          <a:bodyPr>
            <a:normAutofit fontScale="85000" lnSpcReduction="20000"/>
          </a:bodyPr>
          <a:lstStyle/>
          <a:p>
            <a:pPr marL="0" indent="0">
              <a:buNone/>
            </a:pPr>
            <a:r>
              <a:rPr lang="fr-CH" sz="2000" dirty="0">
                <a:solidFill>
                  <a:srgbClr val="FF0000"/>
                </a:solidFill>
              </a:rPr>
              <a:t>Contacts pour les achats </a:t>
            </a:r>
            <a:r>
              <a:rPr lang="fr-CH" sz="2000" dirty="0" smtClean="0">
                <a:solidFill>
                  <a:srgbClr val="FF0000"/>
                </a:solidFill>
              </a:rPr>
              <a:t>OMS:</a:t>
            </a:r>
            <a:endParaRPr lang="fr-CH" sz="2000" dirty="0">
              <a:solidFill>
                <a:srgbClr val="FF0000"/>
              </a:solidFill>
            </a:endParaRPr>
          </a:p>
          <a:p>
            <a:pPr marL="0" indent="0">
              <a:buNone/>
            </a:pPr>
            <a:endParaRPr lang="fr-CH" sz="1900" b="1" dirty="0" smtClean="0">
              <a:solidFill>
                <a:srgbClr val="244061"/>
              </a:solidFill>
            </a:endParaRPr>
          </a:p>
          <a:p>
            <a:pPr marL="0" indent="0">
              <a:buNone/>
            </a:pPr>
            <a:endParaRPr lang="fr-CH" sz="1900" b="1" dirty="0" smtClean="0">
              <a:solidFill>
                <a:srgbClr val="244061"/>
              </a:solidFill>
            </a:endParaRPr>
          </a:p>
          <a:p>
            <a:pPr marL="0" indent="0">
              <a:buNone/>
            </a:pPr>
            <a:r>
              <a:rPr lang="fr-CH" sz="1900" b="1" dirty="0" smtClean="0">
                <a:solidFill>
                  <a:srgbClr val="244061"/>
                </a:solidFill>
              </a:rPr>
              <a:t>François JORDA</a:t>
            </a:r>
            <a:r>
              <a:rPr lang="fr-CH" sz="1900" dirty="0" smtClean="0">
                <a:solidFill>
                  <a:srgbClr val="244061"/>
                </a:solidFill>
              </a:rPr>
              <a:t>, </a:t>
            </a:r>
            <a:r>
              <a:rPr lang="fr-CH" sz="1900" dirty="0">
                <a:solidFill>
                  <a:srgbClr val="4F81BD"/>
                </a:solidFill>
              </a:rPr>
              <a:t>Procurement </a:t>
            </a:r>
            <a:r>
              <a:rPr lang="fr-CH" sz="1900" dirty="0" err="1">
                <a:solidFill>
                  <a:srgbClr val="4F81BD"/>
                </a:solidFill>
              </a:rPr>
              <a:t>Officer</a:t>
            </a:r>
            <a:endParaRPr lang="en-GB" sz="1900" dirty="0">
              <a:solidFill>
                <a:srgbClr val="4F81BD"/>
              </a:solidFill>
            </a:endParaRPr>
          </a:p>
          <a:p>
            <a:pPr marL="0" indent="0">
              <a:buNone/>
            </a:pPr>
            <a:r>
              <a:rPr lang="en-GB" sz="1900" dirty="0">
                <a:solidFill>
                  <a:srgbClr val="4F81BD"/>
                </a:solidFill>
              </a:rPr>
              <a:t>EBOLA Procurement Coordination GMG/OSS/CPS</a:t>
            </a:r>
            <a:r>
              <a:rPr lang="en-US" sz="1900" dirty="0">
                <a:solidFill>
                  <a:srgbClr val="4F81BD"/>
                </a:solidFill>
              </a:rPr>
              <a:t> </a:t>
            </a:r>
            <a:br>
              <a:rPr lang="en-US" sz="1900" dirty="0">
                <a:solidFill>
                  <a:srgbClr val="4F81BD"/>
                </a:solidFill>
              </a:rPr>
            </a:br>
            <a:r>
              <a:rPr lang="en-US" sz="1900" dirty="0">
                <a:solidFill>
                  <a:srgbClr val="4F81BD"/>
                </a:solidFill>
              </a:rPr>
              <a:t>World Health Organization in Geneva</a:t>
            </a:r>
            <a:br>
              <a:rPr lang="en-US" sz="1900" dirty="0">
                <a:solidFill>
                  <a:srgbClr val="4F81BD"/>
                </a:solidFill>
              </a:rPr>
            </a:br>
            <a:endParaRPr lang="en-US" sz="1900" dirty="0" smtClean="0">
              <a:solidFill>
                <a:schemeClr val="tx1">
                  <a:lumMod val="50000"/>
                </a:schemeClr>
              </a:solidFill>
            </a:endParaRPr>
          </a:p>
          <a:p>
            <a:pPr marL="0" indent="0">
              <a:buNone/>
            </a:pPr>
            <a:r>
              <a:rPr lang="en-US" sz="1900" dirty="0" smtClean="0">
                <a:solidFill>
                  <a:schemeClr val="tx1">
                    <a:lumMod val="50000"/>
                  </a:schemeClr>
                </a:solidFill>
              </a:rPr>
              <a:t>E-mail</a:t>
            </a:r>
            <a:r>
              <a:rPr lang="en-US" sz="1900" dirty="0">
                <a:solidFill>
                  <a:schemeClr val="tx1">
                    <a:lumMod val="50000"/>
                  </a:schemeClr>
                </a:solidFill>
              </a:rPr>
              <a:t>: </a:t>
            </a:r>
            <a:r>
              <a:rPr lang="en-US" sz="1900" u="sng" dirty="0" smtClean="0">
                <a:solidFill>
                  <a:schemeClr val="tx1">
                    <a:lumMod val="50000"/>
                  </a:schemeClr>
                </a:solidFill>
                <a:hlinkClick r:id="rId2"/>
              </a:rPr>
              <a:t>jordaf@who.int</a:t>
            </a:r>
            <a:r>
              <a:rPr lang="en-US" sz="1900" dirty="0">
                <a:solidFill>
                  <a:schemeClr val="tx1">
                    <a:lumMod val="50000"/>
                  </a:schemeClr>
                </a:solidFill>
              </a:rPr>
              <a:t> </a:t>
            </a:r>
            <a:br>
              <a:rPr lang="en-US" sz="1900" dirty="0">
                <a:solidFill>
                  <a:schemeClr val="tx1">
                    <a:lumMod val="50000"/>
                  </a:schemeClr>
                </a:solidFill>
              </a:rPr>
            </a:br>
            <a:r>
              <a:rPr lang="en-US" sz="1900" dirty="0" smtClean="0">
                <a:solidFill>
                  <a:schemeClr val="tx1">
                    <a:lumMod val="50000"/>
                  </a:schemeClr>
                </a:solidFill>
              </a:rPr>
              <a:t>Telephone: </a:t>
            </a:r>
            <a:r>
              <a:rPr lang="en-US" sz="1900" dirty="0">
                <a:solidFill>
                  <a:schemeClr val="tx1">
                    <a:lumMod val="50000"/>
                  </a:schemeClr>
                </a:solidFill>
              </a:rPr>
              <a:t>00 41 22 791 47 </a:t>
            </a:r>
            <a:r>
              <a:rPr lang="en-US" sz="1900" dirty="0" smtClean="0">
                <a:solidFill>
                  <a:schemeClr val="tx1">
                    <a:lumMod val="50000"/>
                  </a:schemeClr>
                </a:solidFill>
              </a:rPr>
              <a:t>99</a:t>
            </a:r>
          </a:p>
          <a:p>
            <a:pPr marL="0" indent="0">
              <a:buNone/>
            </a:pPr>
            <a:endParaRPr lang="fr-FR" sz="1400" dirty="0" smtClean="0">
              <a:solidFill>
                <a:srgbClr val="4F81BD"/>
              </a:solidFill>
            </a:endParaRPr>
          </a:p>
          <a:p>
            <a:pPr marL="0" indent="0" algn="just">
              <a:buNone/>
            </a:pPr>
            <a:r>
              <a:rPr lang="fr-FR" sz="1900" dirty="0" smtClean="0">
                <a:solidFill>
                  <a:srgbClr val="244061"/>
                </a:solidFill>
              </a:rPr>
              <a:t>Le </a:t>
            </a:r>
            <a:r>
              <a:rPr lang="fr-FR" sz="1900" dirty="0">
                <a:solidFill>
                  <a:srgbClr val="244061"/>
                </a:solidFill>
              </a:rPr>
              <a:t>montant total </a:t>
            </a:r>
            <a:r>
              <a:rPr lang="fr-FR" sz="1900" dirty="0" smtClean="0">
                <a:solidFill>
                  <a:srgbClr val="244061"/>
                </a:solidFill>
              </a:rPr>
              <a:t>d’achats </a:t>
            </a:r>
            <a:r>
              <a:rPr lang="fr-FR" sz="1900" dirty="0">
                <a:solidFill>
                  <a:srgbClr val="244061"/>
                </a:solidFill>
              </a:rPr>
              <a:t>est, en </a:t>
            </a:r>
            <a:r>
              <a:rPr lang="fr-FR" sz="1900" dirty="0" smtClean="0">
                <a:solidFill>
                  <a:srgbClr val="244061"/>
                </a:solidFill>
              </a:rPr>
              <a:t>2016, de plus de USD 700 millions pour un budget global de 4 milliards de dollars.</a:t>
            </a:r>
            <a:endParaRPr lang="en-GB" sz="1900" dirty="0">
              <a:solidFill>
                <a:srgbClr val="244061"/>
              </a:solidFill>
            </a:endParaRPr>
          </a:p>
          <a:p>
            <a:pPr marL="0" indent="0" algn="just">
              <a:buNone/>
            </a:pPr>
            <a:r>
              <a:rPr lang="fr-FR" sz="1900" dirty="0">
                <a:solidFill>
                  <a:srgbClr val="244061"/>
                </a:solidFill>
              </a:rPr>
              <a:t>La Belgique a vendu, en </a:t>
            </a:r>
            <a:r>
              <a:rPr lang="fr-FR" sz="1900" dirty="0" smtClean="0">
                <a:solidFill>
                  <a:srgbClr val="244061"/>
                </a:solidFill>
              </a:rPr>
              <a:t>2016, </a:t>
            </a:r>
            <a:r>
              <a:rPr lang="fr-FR" sz="1900" dirty="0">
                <a:solidFill>
                  <a:srgbClr val="244061"/>
                </a:solidFill>
              </a:rPr>
              <a:t>pour la somme totale d’USD </a:t>
            </a:r>
            <a:r>
              <a:rPr lang="fr-FR" sz="1900" dirty="0" smtClean="0">
                <a:solidFill>
                  <a:srgbClr val="244061"/>
                </a:solidFill>
              </a:rPr>
              <a:t>5,45 millions.</a:t>
            </a:r>
            <a:endParaRPr lang="en-GB" sz="1900" dirty="0">
              <a:solidFill>
                <a:srgbClr val="244061"/>
              </a:solidFill>
            </a:endParaRPr>
          </a:p>
        </p:txBody>
      </p:sp>
      <p:sp>
        <p:nvSpPr>
          <p:cNvPr id="5"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7"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a:t>
            </a:r>
            <a:r>
              <a:rPr lang="fr-CH" sz="2400" dirty="0" smtClean="0">
                <a:solidFill>
                  <a:schemeClr val="tx2"/>
                </a:solidFill>
              </a:rPr>
              <a:t> </a:t>
            </a:r>
            <a:endParaRPr lang="fr-CH" sz="2400" dirty="0">
              <a:solidFill>
                <a:schemeClr val="tx2"/>
              </a:solidFill>
            </a:endParaRPr>
          </a:p>
          <a:p>
            <a:pPr algn="l"/>
            <a:r>
              <a:rPr lang="en-US" sz="2400" dirty="0" smtClean="0">
                <a:solidFill>
                  <a:schemeClr val="bg1"/>
                </a:solidFill>
              </a:rPr>
              <a:t>L’OMS à Genève</a:t>
            </a:r>
            <a:endParaRPr lang="en-GB" sz="2400" dirty="0">
              <a:solidFill>
                <a:schemeClr val="bg1"/>
              </a:solidFill>
            </a:endParaRPr>
          </a:p>
        </p:txBody>
      </p:sp>
      <p:pic>
        <p:nvPicPr>
          <p:cNvPr id="8"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339" y="1618880"/>
            <a:ext cx="1789043" cy="574437"/>
          </a:xfrm>
          <a:prstGeom prst="rect">
            <a:avLst/>
          </a:prstGeom>
        </p:spPr>
      </p:pic>
    </p:spTree>
    <p:extLst>
      <p:ext uri="{BB962C8B-B14F-4D97-AF65-F5344CB8AC3E}">
        <p14:creationId xmlns:p14="http://schemas.microsoft.com/office/powerpoint/2010/main" val="348741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5466862" cy="3800230"/>
          </a:xfrm>
        </p:spPr>
        <p:txBody>
          <a:bodyPr>
            <a:normAutofit fontScale="92500"/>
          </a:bodyPr>
          <a:lstStyle/>
          <a:p>
            <a:pPr marL="0" indent="0">
              <a:buNone/>
            </a:pPr>
            <a:endParaRPr lang="fr-CH" sz="1400" dirty="0" smtClean="0">
              <a:solidFill>
                <a:srgbClr val="4F81BD"/>
              </a:solidFill>
            </a:endParaRPr>
          </a:p>
          <a:p>
            <a:pPr algn="just"/>
            <a:r>
              <a:rPr lang="fr-CH" sz="1100" b="1" dirty="0"/>
              <a:t>L'UIT est l'institution spécialisée des Nations Unies pour les technologies de l'information et de la communication (TIC).</a:t>
            </a:r>
            <a:r>
              <a:rPr lang="fr-CH" sz="1100" dirty="0"/>
              <a:t/>
            </a:r>
            <a:br>
              <a:rPr lang="fr-CH" sz="1100" dirty="0"/>
            </a:br>
            <a:r>
              <a:rPr lang="fr-CH" sz="1100" dirty="0"/>
              <a:t/>
            </a:r>
            <a:br>
              <a:rPr lang="fr-CH" sz="1100" dirty="0"/>
            </a:br>
            <a:r>
              <a:rPr lang="fr-CH" sz="1100" dirty="0"/>
              <a:t>L'UIT attribue dans le monde entier des fréquences radioélectriques et des orbites de satellite, élabore les normes techniques qui assurent l'interconnexion harmonieuse des réseaux et des technologies et s'efforce d'améliorer l'accès aux TIC pour les communautés mal </a:t>
            </a:r>
            <a:r>
              <a:rPr lang="fr-CH" sz="1100" dirty="0" smtClean="0"/>
              <a:t>desservies.</a:t>
            </a:r>
          </a:p>
          <a:p>
            <a:pPr algn="just"/>
            <a:endParaRPr lang="fr-CH" sz="1100" dirty="0"/>
          </a:p>
          <a:p>
            <a:pPr algn="just"/>
            <a:r>
              <a:rPr lang="fr-CH" sz="1100" dirty="0" smtClean="0"/>
              <a:t>L'UIT </a:t>
            </a:r>
            <a:r>
              <a:rPr lang="fr-CH" sz="1100" dirty="0"/>
              <a:t>est </a:t>
            </a:r>
            <a:r>
              <a:rPr lang="fr-CH" sz="1100" b="1" dirty="0"/>
              <a:t>déterminée à connecter tous les habitants de la planète </a:t>
            </a:r>
            <a:r>
              <a:rPr lang="fr-CH" sz="1100" dirty="0"/>
              <a:t>- quel que soit l'endroit où ils habitent et quels que soient leurs moyens. Par notre travail, nous protégeons et défendons le droit fondamental de chacun à communiquer.</a:t>
            </a:r>
            <a:r>
              <a:rPr lang="fr-CH" sz="1200" dirty="0"/>
              <a:t/>
            </a:r>
            <a:br>
              <a:rPr lang="fr-CH" sz="1200" dirty="0"/>
            </a:br>
            <a:endParaRPr lang="fr-CH" sz="1200" dirty="0"/>
          </a:p>
          <a:p>
            <a:pPr marL="0" indent="0">
              <a:buNone/>
            </a:pPr>
            <a:endParaRPr lang="fr-CH" sz="1400" dirty="0">
              <a:solidFill>
                <a:srgbClr val="FF0000"/>
              </a:solidFill>
            </a:endParaRPr>
          </a:p>
          <a:p>
            <a:pPr marL="0" indent="0">
              <a:buNone/>
            </a:pPr>
            <a:r>
              <a:rPr lang="fr-CH" sz="1400" dirty="0" smtClean="0">
                <a:solidFill>
                  <a:srgbClr val="FF0000"/>
                </a:solidFill>
              </a:rPr>
              <a:t>Contacts </a:t>
            </a:r>
            <a:r>
              <a:rPr lang="fr-CH" sz="1400" dirty="0">
                <a:solidFill>
                  <a:srgbClr val="FF0000"/>
                </a:solidFill>
              </a:rPr>
              <a:t>pour les achats </a:t>
            </a:r>
            <a:r>
              <a:rPr lang="fr-CH" sz="1400" dirty="0" smtClean="0">
                <a:solidFill>
                  <a:srgbClr val="FF0000"/>
                </a:solidFill>
              </a:rPr>
              <a:t>ITU:</a:t>
            </a:r>
          </a:p>
          <a:p>
            <a:pPr marL="0" indent="0">
              <a:buNone/>
            </a:pPr>
            <a:endParaRPr lang="fr-CH" sz="1400" dirty="0" smtClean="0"/>
          </a:p>
          <a:p>
            <a:pPr marL="0" indent="0">
              <a:buNone/>
            </a:pPr>
            <a:r>
              <a:rPr lang="fr-CH" sz="1400" dirty="0" smtClean="0"/>
              <a:t>Madame Elisabeth ECKERSTROM, Cheffe de la division achats</a:t>
            </a:r>
          </a:p>
          <a:p>
            <a:pPr marL="0" indent="0">
              <a:buNone/>
            </a:pPr>
            <a:r>
              <a:rPr lang="fr-CH" sz="1400" dirty="0" smtClean="0"/>
              <a:t>E: </a:t>
            </a:r>
            <a:r>
              <a:rPr lang="fr-CH" sz="1400" dirty="0" smtClean="0">
                <a:hlinkClick r:id="rId2"/>
              </a:rPr>
              <a:t>elisabeth.eckerstrom@itu.int</a:t>
            </a:r>
            <a:endParaRPr lang="fr-CH" sz="1400" dirty="0" smtClean="0"/>
          </a:p>
          <a:p>
            <a:pPr marL="0" indent="0">
              <a:buNone/>
            </a:pPr>
            <a:r>
              <a:rPr lang="fr-CH" sz="1400" dirty="0" smtClean="0"/>
              <a:t>Tél: +41 22 730 52 16</a:t>
            </a:r>
            <a:endParaRPr lang="fr-CH" sz="1400" dirty="0"/>
          </a:p>
        </p:txBody>
      </p:sp>
      <p:sp>
        <p:nvSpPr>
          <p:cNvPr id="5" name="TextBox 4"/>
          <p:cNvSpPr txBox="1"/>
          <p:nvPr/>
        </p:nvSpPr>
        <p:spPr>
          <a:xfrm>
            <a:off x="6067425" y="3720123"/>
            <a:ext cx="2619375" cy="738664"/>
          </a:xfrm>
          <a:prstGeom prst="rect">
            <a:avLst/>
          </a:prstGeom>
          <a:noFill/>
        </p:spPr>
        <p:txBody>
          <a:bodyPr wrap="square" rtlCol="0">
            <a:spAutoFit/>
          </a:bodyPr>
          <a:lstStyle/>
          <a:p>
            <a:r>
              <a:rPr lang="fr-CH" sz="1400" dirty="0">
                <a:solidFill>
                  <a:srgbClr val="4F81BD"/>
                </a:solidFill>
              </a:rPr>
              <a:t>La Belgique </a:t>
            </a:r>
            <a:r>
              <a:rPr lang="fr-CH" sz="1400" dirty="0" smtClean="0">
                <a:solidFill>
                  <a:srgbClr val="4F81BD"/>
                </a:solidFill>
              </a:rPr>
              <a:t>a vendu pour 20,78 millions de dollars en 2016.</a:t>
            </a:r>
            <a:endParaRPr lang="en-GB" dirty="0">
              <a:solidFill>
                <a:srgbClr val="4F81BD"/>
              </a:solidFill>
            </a:endParaRPr>
          </a:p>
        </p:txBody>
      </p:sp>
      <p:sp>
        <p:nvSpPr>
          <p:cNvPr id="6"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8"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a:t>
            </a:r>
            <a:endParaRPr lang="fr-CH" sz="2400" dirty="0">
              <a:solidFill>
                <a:schemeClr val="tx2"/>
              </a:solidFill>
            </a:endParaRPr>
          </a:p>
          <a:p>
            <a:pPr algn="l"/>
            <a:r>
              <a:rPr lang="fr-CH" sz="2400" dirty="0" smtClean="0">
                <a:solidFill>
                  <a:schemeClr val="bg1"/>
                </a:solidFill>
              </a:rPr>
              <a:t>L’ITU </a:t>
            </a:r>
            <a:r>
              <a:rPr lang="fr-CH" sz="2400" dirty="0">
                <a:solidFill>
                  <a:schemeClr val="bg1"/>
                </a:solidFill>
              </a:rPr>
              <a:t>à </a:t>
            </a:r>
            <a:r>
              <a:rPr lang="fr-CH" sz="2400" dirty="0" smtClean="0">
                <a:solidFill>
                  <a:schemeClr val="bg1"/>
                </a:solidFill>
              </a:rPr>
              <a:t>Genève</a:t>
            </a:r>
            <a:endParaRPr lang="en-GB" sz="2400" dirty="0">
              <a:solidFill>
                <a:schemeClr val="bg1"/>
              </a:solidFill>
            </a:endParaRPr>
          </a:p>
        </p:txBody>
      </p:sp>
      <p:pic>
        <p:nvPicPr>
          <p:cNvPr id="9" name="Picture 15" descr="Captura de pantalla 2017-08-22 a las 14.40.36.png"/>
          <p:cNvPicPr>
            <a:picLocks noChangeAspect="1"/>
          </p:cNvPicPr>
          <p:nvPr/>
        </p:nvPicPr>
        <p:blipFill>
          <a:blip r:embed="rId4"/>
          <a:stretch>
            <a:fillRect/>
          </a:stretch>
        </p:blipFill>
        <p:spPr>
          <a:xfrm>
            <a:off x="7004082" y="2249425"/>
            <a:ext cx="813814" cy="864214"/>
          </a:xfrm>
          <a:prstGeom prst="rect">
            <a:avLst/>
          </a:prstGeom>
        </p:spPr>
      </p:pic>
    </p:spTree>
    <p:extLst>
      <p:ext uri="{BB962C8B-B14F-4D97-AF65-F5344CB8AC3E}">
        <p14:creationId xmlns:p14="http://schemas.microsoft.com/office/powerpoint/2010/main" val="33143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5466862" cy="3800230"/>
          </a:xfrm>
        </p:spPr>
        <p:txBody>
          <a:bodyPr>
            <a:normAutofit/>
          </a:bodyPr>
          <a:lstStyle/>
          <a:p>
            <a:pPr marL="0" indent="0">
              <a:buNone/>
            </a:pPr>
            <a:endParaRPr lang="fr-CH" sz="1400" dirty="0" smtClean="0">
              <a:solidFill>
                <a:srgbClr val="4F81BD"/>
              </a:solidFill>
            </a:endParaRPr>
          </a:p>
          <a:p>
            <a:pPr algn="just"/>
            <a:r>
              <a:rPr lang="fr-CH" sz="1200" dirty="0"/>
              <a:t>Unique agence 'tripartite' de l'ONU, l'OIT réunit des représentants des gouvernements, employeurs et travailleurs de </a:t>
            </a:r>
            <a:r>
              <a:rPr lang="fr-CH" sz="1200" dirty="0">
                <a:hlinkClick r:id="rId2"/>
              </a:rPr>
              <a:t>187 Etats Membres </a:t>
            </a:r>
            <a:r>
              <a:rPr lang="fr-CH" sz="1200" dirty="0"/>
              <a:t> pour établir des normes internationales, élaborer des politiques et concevoir des programmes visant à promouvoir le travail décent pour tous les hommes et femmes dans le monde.</a:t>
            </a:r>
            <a:br>
              <a:rPr lang="fr-CH" sz="1200" dirty="0"/>
            </a:br>
            <a:endParaRPr lang="fr-CH" sz="1400" dirty="0">
              <a:solidFill>
                <a:srgbClr val="FF0000"/>
              </a:solidFill>
            </a:endParaRPr>
          </a:p>
          <a:p>
            <a:pPr marL="0" indent="0" algn="just">
              <a:buNone/>
            </a:pPr>
            <a:r>
              <a:rPr lang="fr-CH" sz="1400" dirty="0" smtClean="0">
                <a:solidFill>
                  <a:srgbClr val="FF0000"/>
                </a:solidFill>
              </a:rPr>
              <a:t>Contactez notre bureau AWEX à Genève </a:t>
            </a:r>
            <a:r>
              <a:rPr lang="fr-CH" sz="1400" dirty="0">
                <a:solidFill>
                  <a:srgbClr val="FF0000"/>
                </a:solidFill>
              </a:rPr>
              <a:t>pour les achats </a:t>
            </a:r>
            <a:r>
              <a:rPr lang="fr-CH" sz="1400" dirty="0" smtClean="0">
                <a:solidFill>
                  <a:srgbClr val="FF0000"/>
                </a:solidFill>
              </a:rPr>
              <a:t>OIT.</a:t>
            </a:r>
          </a:p>
          <a:p>
            <a:pPr marL="0" indent="0">
              <a:buNone/>
            </a:pPr>
            <a:endParaRPr lang="fr-CH" sz="1400" dirty="0"/>
          </a:p>
        </p:txBody>
      </p:sp>
      <p:sp>
        <p:nvSpPr>
          <p:cNvPr id="5" name="TextBox 4"/>
          <p:cNvSpPr txBox="1"/>
          <p:nvPr/>
        </p:nvSpPr>
        <p:spPr>
          <a:xfrm>
            <a:off x="595981" y="3720123"/>
            <a:ext cx="8090819" cy="307777"/>
          </a:xfrm>
          <a:prstGeom prst="rect">
            <a:avLst/>
          </a:prstGeom>
          <a:noFill/>
        </p:spPr>
        <p:txBody>
          <a:bodyPr wrap="square" rtlCol="0">
            <a:spAutoFit/>
          </a:bodyPr>
          <a:lstStyle/>
          <a:p>
            <a:r>
              <a:rPr lang="fr-CH" sz="1400" dirty="0">
                <a:solidFill>
                  <a:srgbClr val="4F81BD"/>
                </a:solidFill>
              </a:rPr>
              <a:t>La Belgique </a:t>
            </a:r>
            <a:r>
              <a:rPr lang="fr-CH" sz="1400" dirty="0" smtClean="0">
                <a:solidFill>
                  <a:srgbClr val="4F81BD"/>
                </a:solidFill>
              </a:rPr>
              <a:t>a vendu pour 1,12 millions de dollars en 2016.</a:t>
            </a:r>
            <a:endParaRPr lang="en-GB" dirty="0">
              <a:solidFill>
                <a:srgbClr val="4F81BD"/>
              </a:solidFill>
            </a:endParaRPr>
          </a:p>
        </p:txBody>
      </p:sp>
      <p:sp>
        <p:nvSpPr>
          <p:cNvPr id="6"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8"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a:t>
            </a:r>
            <a:endParaRPr lang="fr-CH" sz="2400" dirty="0">
              <a:solidFill>
                <a:schemeClr val="tx2"/>
              </a:solidFill>
            </a:endParaRPr>
          </a:p>
          <a:p>
            <a:pPr algn="l"/>
            <a:r>
              <a:rPr lang="fr-CH" sz="2400" dirty="0" smtClean="0">
                <a:solidFill>
                  <a:schemeClr val="bg1"/>
                </a:solidFill>
              </a:rPr>
              <a:t>L’ OIT </a:t>
            </a:r>
            <a:r>
              <a:rPr lang="fr-CH" sz="2400" dirty="0">
                <a:solidFill>
                  <a:schemeClr val="bg1"/>
                </a:solidFill>
              </a:rPr>
              <a:t>à </a:t>
            </a:r>
            <a:r>
              <a:rPr lang="fr-CH" sz="2400" dirty="0" smtClean="0">
                <a:solidFill>
                  <a:schemeClr val="bg1"/>
                </a:solidFill>
              </a:rPr>
              <a:t>Genève </a:t>
            </a:r>
            <a:endParaRPr lang="en-GB" sz="2400" dirty="0">
              <a:solidFill>
                <a:schemeClr val="bg1"/>
              </a:solidFill>
            </a:endParaRPr>
          </a:p>
        </p:txBody>
      </p:sp>
      <p:pic>
        <p:nvPicPr>
          <p:cNvPr id="10" name="Picture 2" descr="Résultat d’images pour logo o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607" y="2223898"/>
            <a:ext cx="2014206" cy="15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15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576064"/>
          </a:xfrm>
        </p:spPr>
        <p:txBody>
          <a:bodyPr>
            <a:normAutofit/>
          </a:bodyPr>
          <a:lstStyle/>
          <a:p>
            <a:r>
              <a:rPr lang="fr-CH" sz="2000" b="1" dirty="0">
                <a:solidFill>
                  <a:schemeClr val="tx2"/>
                </a:solidFill>
              </a:rPr>
              <a:t>3. Trois Organisations non onusiennes très intéressantes: </a:t>
            </a:r>
          </a:p>
        </p:txBody>
      </p:sp>
      <p:sp>
        <p:nvSpPr>
          <p:cNvPr id="6" name="Rectangle 5"/>
          <p:cNvSpPr/>
          <p:nvPr/>
        </p:nvSpPr>
        <p:spPr>
          <a:xfrm>
            <a:off x="155448" y="1289304"/>
            <a:ext cx="8833104" cy="2646878"/>
          </a:xfrm>
          <a:prstGeom prst="rect">
            <a:avLst/>
          </a:prstGeom>
        </p:spPr>
        <p:txBody>
          <a:bodyPr wrap="square">
            <a:spAutoFit/>
          </a:bodyPr>
          <a:lstStyle/>
          <a:p>
            <a:pPr algn="just"/>
            <a:r>
              <a:rPr lang="fr-CH" dirty="0"/>
              <a:t>Genève est un centre d’organisations internationales et des centaines de cibles potentielles existent entre les Nations Unies, les associés, les ONG, les fonds de recherche et les centres de recherche.</a:t>
            </a:r>
          </a:p>
          <a:p>
            <a:pPr algn="just"/>
            <a:endParaRPr lang="fr-CH" dirty="0"/>
          </a:p>
          <a:p>
            <a:pPr algn="just"/>
            <a:r>
              <a:rPr lang="fr-CH" dirty="0"/>
              <a:t>Nous ne parlerons que de trois clients avec lesquels nous travaillons régulièrement.</a:t>
            </a:r>
          </a:p>
          <a:p>
            <a:endParaRPr lang="fr-CH" dirty="0"/>
          </a:p>
          <a:p>
            <a:r>
              <a:rPr lang="fr-CH" sz="1200" dirty="0" smtClean="0"/>
              <a:t>	Le </a:t>
            </a:r>
            <a:r>
              <a:rPr lang="fr-CH" sz="1200" dirty="0"/>
              <a:t>CERN	</a:t>
            </a:r>
            <a:r>
              <a:rPr lang="fr-CH" sz="1200" dirty="0" smtClean="0"/>
              <a:t>  	Le </a:t>
            </a:r>
            <a:r>
              <a:rPr lang="fr-CH" sz="1200" dirty="0"/>
              <a:t>Comité international de la Croix Rouge	  </a:t>
            </a:r>
            <a:r>
              <a:rPr lang="fr-CH" sz="1200" dirty="0" smtClean="0"/>
              <a:t>  La </a:t>
            </a:r>
            <a:r>
              <a:rPr lang="fr-CH" sz="1200" dirty="0"/>
              <a:t>Fédération internationale de la Croix Rouge</a:t>
            </a:r>
            <a:br>
              <a:rPr lang="fr-CH" sz="1200" dirty="0"/>
            </a:br>
            <a:endParaRPr lang="fr-CH" sz="1200" dirty="0">
              <a:solidFill>
                <a:srgbClr val="FF0000"/>
              </a:solidFill>
            </a:endParaRPr>
          </a:p>
          <a:p>
            <a:endParaRPr lang="fr-CH" sz="1600" dirty="0"/>
          </a:p>
        </p:txBody>
      </p:sp>
      <p:pic>
        <p:nvPicPr>
          <p:cNvPr id="7"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731028"/>
            <a:ext cx="1368204" cy="13455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269" y="3658933"/>
            <a:ext cx="1890183" cy="1417637"/>
          </a:xfrm>
          <a:prstGeom prst="rect">
            <a:avLst/>
          </a:prstGeom>
        </p:spPr>
      </p:pic>
      <p:pic>
        <p:nvPicPr>
          <p:cNvPr id="9"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824" y="3731028"/>
            <a:ext cx="1426817" cy="1426817"/>
          </a:xfrm>
          <a:prstGeom prst="rect">
            <a:avLst/>
          </a:prstGeom>
        </p:spPr>
      </p:pic>
    </p:spTree>
    <p:extLst>
      <p:ext uri="{BB962C8B-B14F-4D97-AF65-F5344CB8AC3E}">
        <p14:creationId xmlns:p14="http://schemas.microsoft.com/office/powerpoint/2010/main" val="349898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5466862" cy="3800230"/>
          </a:xfrm>
        </p:spPr>
        <p:txBody>
          <a:bodyPr>
            <a:normAutofit fontScale="92500" lnSpcReduction="10000"/>
          </a:bodyPr>
          <a:lstStyle/>
          <a:p>
            <a:pPr marL="0" indent="0" algn="just">
              <a:buNone/>
            </a:pPr>
            <a:r>
              <a:rPr lang="fr-CH" sz="1400" dirty="0">
                <a:solidFill>
                  <a:srgbClr val="FF0000"/>
                </a:solidFill>
              </a:rPr>
              <a:t>Contacts pour les achats </a:t>
            </a:r>
            <a:r>
              <a:rPr lang="fr-CH" sz="1400" dirty="0" smtClean="0">
                <a:solidFill>
                  <a:srgbClr val="FF0000"/>
                </a:solidFill>
              </a:rPr>
              <a:t>CICR:</a:t>
            </a:r>
            <a:endParaRPr lang="fr-CH" sz="1400" dirty="0">
              <a:solidFill>
                <a:srgbClr val="FF0000"/>
              </a:solidFill>
            </a:endParaRPr>
          </a:p>
          <a:p>
            <a:pPr marL="0" indent="0" algn="just">
              <a:buNone/>
            </a:pPr>
            <a:endParaRPr lang="en-US" sz="1400" dirty="0" smtClean="0">
              <a:solidFill>
                <a:srgbClr val="244061"/>
              </a:solidFill>
            </a:endParaRPr>
          </a:p>
          <a:p>
            <a:pPr marL="0" indent="0" algn="just">
              <a:buNone/>
            </a:pPr>
            <a:r>
              <a:rPr lang="en-US" sz="1400" dirty="0" smtClean="0">
                <a:solidFill>
                  <a:srgbClr val="244061"/>
                </a:solidFill>
              </a:rPr>
              <a:t>Thierry </a:t>
            </a:r>
            <a:r>
              <a:rPr lang="en-US" sz="1400" dirty="0">
                <a:solidFill>
                  <a:srgbClr val="244061"/>
                </a:solidFill>
              </a:rPr>
              <a:t>Fournier, </a:t>
            </a:r>
            <a:r>
              <a:rPr lang="en-US" sz="1400" dirty="0">
                <a:solidFill>
                  <a:srgbClr val="4F81BD"/>
                </a:solidFill>
              </a:rPr>
              <a:t>Head of Purchasing unit</a:t>
            </a:r>
            <a:endParaRPr lang="en-GB" sz="1400" dirty="0">
              <a:solidFill>
                <a:srgbClr val="4F81BD"/>
              </a:solidFill>
            </a:endParaRPr>
          </a:p>
          <a:p>
            <a:pPr marL="0" indent="0" algn="just">
              <a:buNone/>
            </a:pPr>
            <a:r>
              <a:rPr lang="fr-CH" sz="1400" dirty="0">
                <a:solidFill>
                  <a:srgbClr val="4F81BD"/>
                </a:solidFill>
              </a:rPr>
              <a:t>ICRC </a:t>
            </a:r>
            <a:r>
              <a:rPr lang="fr-CH" sz="1400" dirty="0" err="1">
                <a:solidFill>
                  <a:srgbClr val="4F81BD"/>
                </a:solidFill>
              </a:rPr>
              <a:t>Logistics</a:t>
            </a:r>
            <a:r>
              <a:rPr lang="fr-CH" sz="1400" dirty="0">
                <a:solidFill>
                  <a:srgbClr val="4F81BD"/>
                </a:solidFill>
              </a:rPr>
              <a:t> Centre</a:t>
            </a:r>
            <a:endParaRPr lang="en-GB" sz="1400" dirty="0">
              <a:solidFill>
                <a:srgbClr val="4F81BD"/>
              </a:solidFill>
            </a:endParaRPr>
          </a:p>
          <a:p>
            <a:pPr marL="0" indent="0" algn="just">
              <a:buNone/>
            </a:pPr>
            <a:r>
              <a:rPr lang="en-US" sz="1400" dirty="0">
                <a:solidFill>
                  <a:srgbClr val="4F81BD"/>
                </a:solidFill>
              </a:rPr>
              <a:t>International Committee of the Red Cross </a:t>
            </a:r>
            <a:endParaRPr lang="en-GB" sz="1400" dirty="0">
              <a:solidFill>
                <a:srgbClr val="4F81BD"/>
              </a:solidFill>
            </a:endParaRPr>
          </a:p>
          <a:p>
            <a:pPr marL="0" indent="0" algn="just">
              <a:buNone/>
            </a:pPr>
            <a:r>
              <a:rPr lang="fr-CH" sz="1400" dirty="0">
                <a:solidFill>
                  <a:srgbClr val="4F81BD"/>
                </a:solidFill>
              </a:rPr>
              <a:t>19 Av de la Paix, CH 1202 Genève </a:t>
            </a:r>
            <a:endParaRPr lang="fr-CH" sz="1400" dirty="0" smtClean="0">
              <a:solidFill>
                <a:srgbClr val="4F81BD"/>
              </a:solidFill>
            </a:endParaRPr>
          </a:p>
          <a:p>
            <a:pPr marL="0" indent="0" algn="just">
              <a:buNone/>
            </a:pPr>
            <a:endParaRPr lang="en-GB" sz="1400" dirty="0">
              <a:solidFill>
                <a:srgbClr val="4F81BD"/>
              </a:solidFill>
            </a:endParaRPr>
          </a:p>
          <a:p>
            <a:pPr marL="0" indent="0" algn="just">
              <a:buNone/>
            </a:pPr>
            <a:r>
              <a:rPr lang="fr-CH" sz="1400" dirty="0" err="1" smtClean="0">
                <a:solidFill>
                  <a:srgbClr val="244061"/>
                </a:solidFill>
              </a:rPr>
              <a:t>Telephone</a:t>
            </a:r>
            <a:r>
              <a:rPr lang="fr-CH" sz="1400" dirty="0" smtClean="0">
                <a:solidFill>
                  <a:srgbClr val="244061"/>
                </a:solidFill>
              </a:rPr>
              <a:t>: </a:t>
            </a:r>
            <a:r>
              <a:rPr lang="fr-CH" sz="1400" dirty="0" smtClean="0">
                <a:solidFill>
                  <a:srgbClr val="4F81BD"/>
                </a:solidFill>
              </a:rPr>
              <a:t>+4122 </a:t>
            </a:r>
            <a:r>
              <a:rPr lang="fr-CH" sz="1400" dirty="0">
                <a:solidFill>
                  <a:srgbClr val="4F81BD"/>
                </a:solidFill>
              </a:rPr>
              <a:t>730 28 66</a:t>
            </a:r>
            <a:endParaRPr lang="en-GB" sz="1400" dirty="0">
              <a:solidFill>
                <a:srgbClr val="4F81BD"/>
              </a:solidFill>
            </a:endParaRPr>
          </a:p>
          <a:p>
            <a:pPr marL="0" indent="0" algn="just">
              <a:buNone/>
            </a:pPr>
            <a:r>
              <a:rPr lang="fr-CH" sz="1400" dirty="0" smtClean="0">
                <a:solidFill>
                  <a:srgbClr val="244061"/>
                </a:solidFill>
              </a:rPr>
              <a:t>Fax: </a:t>
            </a:r>
            <a:r>
              <a:rPr lang="fr-CH" sz="1400" dirty="0">
                <a:solidFill>
                  <a:srgbClr val="4F81BD"/>
                </a:solidFill>
              </a:rPr>
              <a:t>+ 4122 733 21 26</a:t>
            </a:r>
            <a:endParaRPr lang="en-GB" sz="1400" dirty="0">
              <a:solidFill>
                <a:srgbClr val="4F81BD"/>
              </a:solidFill>
            </a:endParaRPr>
          </a:p>
          <a:p>
            <a:pPr marL="0" indent="0" algn="just">
              <a:buNone/>
            </a:pPr>
            <a:r>
              <a:rPr lang="fr-CH" sz="1400" dirty="0">
                <a:solidFill>
                  <a:srgbClr val="244061"/>
                </a:solidFill>
              </a:rPr>
              <a:t>E-mail: </a:t>
            </a:r>
            <a:r>
              <a:rPr lang="fr-CH" sz="1400" u="sng" dirty="0" smtClean="0">
                <a:solidFill>
                  <a:srgbClr val="4F81BD"/>
                </a:solidFill>
                <a:hlinkClick r:id="rId2"/>
              </a:rPr>
              <a:t>tfournier@icrc.org</a:t>
            </a:r>
            <a:endParaRPr lang="fr-CH" sz="1400" u="sng" dirty="0" smtClean="0">
              <a:solidFill>
                <a:srgbClr val="4F81BD"/>
              </a:solidFill>
            </a:endParaRPr>
          </a:p>
          <a:p>
            <a:pPr marL="0" indent="0" algn="just">
              <a:buNone/>
            </a:pPr>
            <a:endParaRPr lang="fr-FR" sz="1400" dirty="0" smtClean="0">
              <a:solidFill>
                <a:srgbClr val="4F81BD"/>
              </a:solidFill>
            </a:endParaRPr>
          </a:p>
          <a:p>
            <a:pPr marL="0" indent="0" algn="just">
              <a:buNone/>
            </a:pPr>
            <a:r>
              <a:rPr lang="fr-FR" sz="1400" dirty="0" smtClean="0">
                <a:solidFill>
                  <a:srgbClr val="4F81BD"/>
                </a:solidFill>
              </a:rPr>
              <a:t>Les </a:t>
            </a:r>
            <a:r>
              <a:rPr lang="fr-FR" sz="1400" dirty="0">
                <a:solidFill>
                  <a:srgbClr val="4F81BD"/>
                </a:solidFill>
              </a:rPr>
              <a:t>achats, en 2014, furent de l’ordre de USD</a:t>
            </a:r>
            <a:r>
              <a:rPr lang="fr-CH" sz="1400" dirty="0">
                <a:solidFill>
                  <a:srgbClr val="4F81BD"/>
                </a:solidFill>
              </a:rPr>
              <a:t> 100 millions CHF Ex GVA </a:t>
            </a:r>
            <a:r>
              <a:rPr lang="fr-FR" sz="1400" dirty="0">
                <a:solidFill>
                  <a:srgbClr val="4F81BD"/>
                </a:solidFill>
              </a:rPr>
              <a:t>et pour la Belgique, </a:t>
            </a:r>
            <a:r>
              <a:rPr lang="fr-CH" sz="1400" dirty="0">
                <a:solidFill>
                  <a:srgbClr val="4F81BD"/>
                </a:solidFill>
              </a:rPr>
              <a:t>depuis le mois de juin 2014, à ce jour, environ 4.7 millions CHF et sur 1 </a:t>
            </a:r>
            <a:r>
              <a:rPr lang="fr-CH" sz="1400" dirty="0" smtClean="0">
                <a:solidFill>
                  <a:srgbClr val="4F81BD"/>
                </a:solidFill>
              </a:rPr>
              <a:t>an, 3.7 Millions </a:t>
            </a:r>
            <a:r>
              <a:rPr lang="fr-CH" sz="1400" dirty="0">
                <a:solidFill>
                  <a:srgbClr val="4F81BD"/>
                </a:solidFill>
              </a:rPr>
              <a:t>CHF.</a:t>
            </a:r>
            <a:endParaRPr lang="en-GB" sz="1400" dirty="0">
              <a:solidFill>
                <a:srgbClr val="4F81BD"/>
              </a:solidFill>
            </a:endParaRPr>
          </a:p>
          <a:p>
            <a:pPr marL="0" indent="0" algn="just">
              <a:buNone/>
            </a:pPr>
            <a:r>
              <a:rPr lang="fr-CH" sz="1400" dirty="0">
                <a:solidFill>
                  <a:srgbClr val="4F81BD"/>
                </a:solidFill>
              </a:rPr>
              <a:t>Les achats ne sont pas trop liés </a:t>
            </a:r>
            <a:r>
              <a:rPr lang="fr-CH" sz="1400" dirty="0" smtClean="0">
                <a:solidFill>
                  <a:srgbClr val="4F81BD"/>
                </a:solidFill>
              </a:rPr>
              <a:t>aux </a:t>
            </a:r>
            <a:r>
              <a:rPr lang="fr-CH" sz="1400" dirty="0">
                <a:solidFill>
                  <a:srgbClr val="4F81BD"/>
                </a:solidFill>
              </a:rPr>
              <a:t>migrants mais aux crises actuelles (les déplacés internes en situation de conflits) avec en grande partie des achats dans le domaine médical.</a:t>
            </a:r>
            <a:endParaRPr lang="en-GB" sz="1400" dirty="0">
              <a:solidFill>
                <a:srgbClr val="4F81BD"/>
              </a:solidFill>
            </a:endParaRPr>
          </a:p>
          <a:p>
            <a:pPr marL="0" indent="0">
              <a:buNone/>
            </a:pPr>
            <a:endParaRPr lang="en-GB" sz="1400" dirty="0">
              <a:solidFill>
                <a:srgbClr val="4F81BD"/>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624" y="1581913"/>
            <a:ext cx="3593592" cy="2039111"/>
          </a:xfrm>
          <a:prstGeom prst="rect">
            <a:avLst/>
          </a:prstGeom>
        </p:spPr>
      </p:pic>
      <p:sp>
        <p:nvSpPr>
          <p:cNvPr id="5"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8" name="Title 1"/>
          <p:cNvSpPr txBox="1">
            <a:spLocks/>
          </p:cNvSpPr>
          <p:nvPr/>
        </p:nvSpPr>
        <p:spPr>
          <a:xfrm>
            <a:off x="595980" y="660950"/>
            <a:ext cx="7304435"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CH" sz="2400" b="1" dirty="0" smtClean="0">
                <a:solidFill>
                  <a:schemeClr val="tx2"/>
                </a:solidFill>
              </a:rPr>
              <a:t>Les services d’achats</a:t>
            </a:r>
            <a:r>
              <a:rPr lang="en-US" sz="2400" b="1" dirty="0" smtClean="0">
                <a:solidFill>
                  <a:schemeClr val="tx2"/>
                </a:solidFill>
              </a:rPr>
              <a:t>: </a:t>
            </a:r>
          </a:p>
          <a:p>
            <a:pPr algn="l"/>
            <a:r>
              <a:rPr lang="en-US" sz="2400" dirty="0" smtClean="0">
                <a:solidFill>
                  <a:schemeClr val="bg1"/>
                </a:solidFill>
              </a:rPr>
              <a:t>Le C.I.C.R à Genève</a:t>
            </a:r>
            <a:endParaRPr lang="en-GB" sz="2400" dirty="0">
              <a:solidFill>
                <a:schemeClr val="bg1"/>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033" y="4152859"/>
            <a:ext cx="1890183" cy="1417637"/>
          </a:xfrm>
          <a:prstGeom prst="rect">
            <a:avLst/>
          </a:prstGeom>
        </p:spPr>
      </p:pic>
    </p:spTree>
    <p:extLst>
      <p:ext uri="{BB962C8B-B14F-4D97-AF65-F5344CB8AC3E}">
        <p14:creationId xmlns:p14="http://schemas.microsoft.com/office/powerpoint/2010/main" val="26009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2" name="Title 1"/>
          <p:cNvSpPr>
            <a:spLocks noGrp="1"/>
          </p:cNvSpPr>
          <p:nvPr>
            <p:ph type="title"/>
          </p:nvPr>
        </p:nvSpPr>
        <p:spPr>
          <a:xfrm>
            <a:off x="595980" y="660950"/>
            <a:ext cx="7221915" cy="370376"/>
          </a:xfrm>
          <a:noFill/>
          <a:ln>
            <a:noFill/>
          </a:ln>
        </p:spPr>
        <p:txBody>
          <a:bodyPr>
            <a:noAutofit/>
          </a:bodyPr>
          <a:lstStyle/>
          <a:p>
            <a:pPr algn="l"/>
            <a:r>
              <a:rPr lang="fr-CH" sz="2400" b="1" dirty="0" smtClean="0">
                <a:solidFill>
                  <a:schemeClr val="tx2"/>
                </a:solidFill>
              </a:rPr>
              <a:t>Les services d’achats</a:t>
            </a:r>
            <a:r>
              <a:rPr lang="en-US" sz="2400" b="1" dirty="0" smtClean="0">
                <a:solidFill>
                  <a:schemeClr val="tx2"/>
                </a:solidFill>
              </a:rPr>
              <a:t>:</a:t>
            </a:r>
            <a:r>
              <a:rPr lang="en-US" sz="2400" dirty="0" smtClean="0">
                <a:solidFill>
                  <a:schemeClr val="tx2"/>
                </a:solidFill>
              </a:rPr>
              <a:t> </a:t>
            </a:r>
            <a:br>
              <a:rPr lang="en-US" sz="2400" dirty="0" smtClean="0">
                <a:solidFill>
                  <a:schemeClr val="tx2"/>
                </a:solidFill>
              </a:rPr>
            </a:br>
            <a:r>
              <a:rPr lang="en-US" sz="2400" dirty="0" smtClean="0">
                <a:solidFill>
                  <a:schemeClr val="bg1"/>
                </a:solidFill>
              </a:rPr>
              <a:t>La F.I.C.R à Genève</a:t>
            </a:r>
            <a:endParaRPr lang="en-GB" sz="2400" dirty="0">
              <a:solidFill>
                <a:schemeClr val="bg1"/>
              </a:solidFill>
            </a:endParaRPr>
          </a:p>
        </p:txBody>
      </p:sp>
      <p:sp>
        <p:nvSpPr>
          <p:cNvPr id="3" name="Content Placeholder 2"/>
          <p:cNvSpPr>
            <a:spLocks noGrp="1"/>
          </p:cNvSpPr>
          <p:nvPr>
            <p:ph idx="1"/>
          </p:nvPr>
        </p:nvSpPr>
        <p:spPr>
          <a:xfrm>
            <a:off x="356616" y="1600200"/>
            <a:ext cx="8330184" cy="4178807"/>
          </a:xfrm>
        </p:spPr>
        <p:txBody>
          <a:bodyPr>
            <a:noAutofit/>
          </a:bodyPr>
          <a:lstStyle/>
          <a:p>
            <a:pPr marL="0" indent="0" algn="just">
              <a:buNone/>
            </a:pPr>
            <a:r>
              <a:rPr lang="fr-CH" sz="1800" dirty="0">
                <a:solidFill>
                  <a:srgbClr val="FF0000"/>
                </a:solidFill>
              </a:rPr>
              <a:t>Contacts pour les achats </a:t>
            </a:r>
            <a:r>
              <a:rPr lang="fr-CH" sz="1800" dirty="0" smtClean="0">
                <a:solidFill>
                  <a:srgbClr val="FF0000"/>
                </a:solidFill>
              </a:rPr>
              <a:t>FICR:</a:t>
            </a:r>
            <a:endParaRPr lang="fr-CH" sz="1800" dirty="0">
              <a:solidFill>
                <a:srgbClr val="FF0000"/>
              </a:solidFill>
            </a:endParaRPr>
          </a:p>
          <a:p>
            <a:pPr marL="0" indent="0" algn="just">
              <a:buNone/>
            </a:pPr>
            <a:endParaRPr lang="en-GB" sz="1800" b="1" dirty="0" smtClean="0">
              <a:solidFill>
                <a:srgbClr val="244061"/>
              </a:solidFill>
            </a:endParaRPr>
          </a:p>
          <a:p>
            <a:pPr marL="0" indent="0" algn="just">
              <a:buNone/>
            </a:pPr>
            <a:r>
              <a:rPr lang="en-GB" sz="1800" b="1" dirty="0" smtClean="0">
                <a:solidFill>
                  <a:srgbClr val="244061"/>
                </a:solidFill>
              </a:rPr>
              <a:t>Selma </a:t>
            </a:r>
            <a:r>
              <a:rPr lang="en-GB" sz="1800" b="1" dirty="0">
                <a:solidFill>
                  <a:srgbClr val="244061"/>
                </a:solidFill>
              </a:rPr>
              <a:t>BERNARDI</a:t>
            </a:r>
            <a:r>
              <a:rPr lang="en-GB" sz="1800" dirty="0">
                <a:solidFill>
                  <a:srgbClr val="244061"/>
                </a:solidFill>
              </a:rPr>
              <a:t>, </a:t>
            </a:r>
            <a:r>
              <a:rPr lang="en-GB" sz="1800" dirty="0">
                <a:solidFill>
                  <a:srgbClr val="4F81BD"/>
                </a:solidFill>
              </a:rPr>
              <a:t>Senior Procurement Officer, Medical Supplies Global Logistics Service</a:t>
            </a:r>
          </a:p>
          <a:p>
            <a:pPr marL="0" indent="0" algn="just">
              <a:buNone/>
            </a:pPr>
            <a:r>
              <a:rPr lang="en-GB" sz="1800" dirty="0">
                <a:solidFill>
                  <a:srgbClr val="4F81BD"/>
                </a:solidFill>
              </a:rPr>
              <a:t>International Federation of Red Cross and Red Crescent Societies</a:t>
            </a:r>
          </a:p>
          <a:p>
            <a:pPr marL="0" indent="0" algn="just">
              <a:buNone/>
            </a:pPr>
            <a:r>
              <a:rPr lang="fr-CH" sz="1800" dirty="0">
                <a:solidFill>
                  <a:srgbClr val="4F81BD"/>
                </a:solidFill>
              </a:rPr>
              <a:t>Chemin des Crêts, 17, 1209 Petit </a:t>
            </a:r>
            <a:r>
              <a:rPr lang="fr-CH" sz="1800" dirty="0" err="1">
                <a:solidFill>
                  <a:srgbClr val="4F81BD"/>
                </a:solidFill>
              </a:rPr>
              <a:t>Saconnex</a:t>
            </a:r>
            <a:r>
              <a:rPr lang="fr-CH" sz="1800" dirty="0">
                <a:solidFill>
                  <a:srgbClr val="4F81BD"/>
                </a:solidFill>
              </a:rPr>
              <a:t>, Genève, Suisse</a:t>
            </a:r>
            <a:endParaRPr lang="en-GB" sz="1800" dirty="0">
              <a:solidFill>
                <a:srgbClr val="4F81BD"/>
              </a:solidFill>
            </a:endParaRPr>
          </a:p>
          <a:p>
            <a:pPr marL="0" indent="0" algn="just">
              <a:buNone/>
            </a:pPr>
            <a:endParaRPr lang="en-GB" sz="1800" dirty="0" smtClean="0">
              <a:solidFill>
                <a:srgbClr val="4F81BD"/>
              </a:solidFill>
            </a:endParaRPr>
          </a:p>
          <a:p>
            <a:pPr marL="0" indent="0" algn="just">
              <a:buNone/>
            </a:pPr>
            <a:r>
              <a:rPr lang="en-GB" sz="1800" dirty="0" smtClean="0">
                <a:solidFill>
                  <a:srgbClr val="244061"/>
                </a:solidFill>
              </a:rPr>
              <a:t>Telephone: </a:t>
            </a:r>
            <a:r>
              <a:rPr lang="en-GB" sz="1800" dirty="0">
                <a:solidFill>
                  <a:srgbClr val="4F81BD"/>
                </a:solidFill>
              </a:rPr>
              <a:t>+41 (0)22 730 4312	</a:t>
            </a:r>
          </a:p>
          <a:p>
            <a:pPr marL="0" indent="0" algn="just">
              <a:buNone/>
            </a:pPr>
            <a:r>
              <a:rPr lang="fr-CH" sz="1800" dirty="0" smtClean="0">
                <a:solidFill>
                  <a:srgbClr val="244061"/>
                </a:solidFill>
              </a:rPr>
              <a:t>Email: </a:t>
            </a:r>
            <a:r>
              <a:rPr lang="fr-CH" sz="1800" u="sng" dirty="0">
                <a:solidFill>
                  <a:srgbClr val="4F81BD"/>
                </a:solidFill>
                <a:hlinkClick r:id="rId3"/>
              </a:rPr>
              <a:t>selma.bernardi@ifrc.org</a:t>
            </a:r>
            <a:endParaRPr lang="en-GB" sz="1800" dirty="0">
              <a:solidFill>
                <a:srgbClr val="4F81BD"/>
              </a:solidFill>
            </a:endParaRPr>
          </a:p>
          <a:p>
            <a:pPr marL="0" indent="0" algn="just">
              <a:buNone/>
            </a:pPr>
            <a:r>
              <a:rPr lang="fr-CH" sz="1800" dirty="0" err="1" smtClean="0">
                <a:solidFill>
                  <a:srgbClr val="244061"/>
                </a:solidFill>
              </a:rPr>
              <a:t>Website</a:t>
            </a:r>
            <a:r>
              <a:rPr lang="fr-CH" sz="1800" dirty="0" smtClean="0">
                <a:solidFill>
                  <a:srgbClr val="244061"/>
                </a:solidFill>
              </a:rPr>
              <a:t>: </a:t>
            </a:r>
            <a:r>
              <a:rPr lang="fr-CH" sz="1800" u="sng" dirty="0">
                <a:solidFill>
                  <a:srgbClr val="4F81BD"/>
                </a:solidFill>
                <a:hlinkClick r:id="rId4"/>
              </a:rPr>
              <a:t>http://www.ifrc.org/fr/</a:t>
            </a:r>
            <a:r>
              <a:rPr lang="fr-CH" sz="1800" dirty="0">
                <a:solidFill>
                  <a:srgbClr val="4F81BD"/>
                </a:solidFill>
              </a:rPr>
              <a:t> </a:t>
            </a:r>
            <a:endParaRPr lang="en-GB" sz="1800" dirty="0">
              <a:solidFill>
                <a:srgbClr val="4F81BD"/>
              </a:solidFill>
            </a:endParaRPr>
          </a:p>
          <a:p>
            <a:pPr marL="0" indent="0" algn="just">
              <a:buNone/>
            </a:pPr>
            <a:r>
              <a:rPr lang="fr-CH" sz="1800" dirty="0">
                <a:solidFill>
                  <a:srgbClr val="4F81BD"/>
                </a:solidFill>
              </a:rPr>
              <a:t> </a:t>
            </a:r>
            <a:endParaRPr lang="en-GB" sz="1800" dirty="0">
              <a:solidFill>
                <a:srgbClr val="4F81BD"/>
              </a:solidFill>
            </a:endParaRPr>
          </a:p>
          <a:p>
            <a:pPr marL="0" indent="0" algn="just">
              <a:buNone/>
            </a:pPr>
            <a:r>
              <a:rPr lang="fr-CH" sz="1800" dirty="0">
                <a:solidFill>
                  <a:srgbClr val="4F81BD"/>
                </a:solidFill>
              </a:rPr>
              <a:t>Les achats, en </a:t>
            </a:r>
            <a:r>
              <a:rPr lang="fr-CH" sz="1800" dirty="0" smtClean="0">
                <a:solidFill>
                  <a:srgbClr val="4F81BD"/>
                </a:solidFill>
              </a:rPr>
              <a:t>2016, </a:t>
            </a:r>
            <a:r>
              <a:rPr lang="fr-CH" sz="1800" dirty="0">
                <a:solidFill>
                  <a:srgbClr val="4F81BD"/>
                </a:solidFill>
              </a:rPr>
              <a:t>ont été </a:t>
            </a:r>
            <a:r>
              <a:rPr lang="fr-CH" sz="1800" dirty="0" smtClean="0">
                <a:solidFill>
                  <a:srgbClr val="4F81BD"/>
                </a:solidFill>
              </a:rPr>
              <a:t>pour le département logistique de Genève de 40 millions de dollars environ.</a:t>
            </a:r>
            <a:endParaRPr lang="en-GB" sz="1800" dirty="0">
              <a:solidFill>
                <a:srgbClr val="4F81BD"/>
              </a:solidFill>
            </a:endParaRPr>
          </a:p>
        </p:txBody>
      </p:sp>
      <p:pic>
        <p:nvPicPr>
          <p:cNvPr id="6"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279" y="3743706"/>
            <a:ext cx="1426817" cy="1426817"/>
          </a:xfrm>
          <a:prstGeom prst="rect">
            <a:avLst/>
          </a:prstGeom>
        </p:spPr>
      </p:pic>
    </p:spTree>
    <p:extLst>
      <p:ext uri="{BB962C8B-B14F-4D97-AF65-F5344CB8AC3E}">
        <p14:creationId xmlns:p14="http://schemas.microsoft.com/office/powerpoint/2010/main" val="407409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28016"/>
            <a:ext cx="8229600" cy="877824"/>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2" name="Title 1"/>
          <p:cNvSpPr>
            <a:spLocks noGrp="1"/>
          </p:cNvSpPr>
          <p:nvPr>
            <p:ph type="title"/>
          </p:nvPr>
        </p:nvSpPr>
        <p:spPr>
          <a:xfrm>
            <a:off x="595981" y="391270"/>
            <a:ext cx="6394100" cy="426524"/>
          </a:xfrm>
          <a:noFill/>
          <a:ln>
            <a:noFill/>
          </a:ln>
        </p:spPr>
        <p:txBody>
          <a:bodyPr>
            <a:noAutofit/>
          </a:bodyPr>
          <a:lstStyle/>
          <a:p>
            <a:pPr algn="l"/>
            <a:r>
              <a:rPr lang="en-US" sz="2000" b="1" dirty="0" smtClean="0">
                <a:solidFill>
                  <a:schemeClr val="tx2"/>
                </a:solidFill>
              </a:rPr>
              <a:t>Les services </a:t>
            </a:r>
            <a:r>
              <a:rPr lang="en-US" sz="2000" b="1" dirty="0" err="1" smtClean="0">
                <a:solidFill>
                  <a:schemeClr val="tx2"/>
                </a:solidFill>
              </a:rPr>
              <a:t>d’achats</a:t>
            </a:r>
            <a:r>
              <a:rPr lang="en-US" sz="2000" b="1" dirty="0" smtClean="0">
                <a:solidFill>
                  <a:schemeClr val="tx2"/>
                </a:solidFill>
              </a:rPr>
              <a:t> :</a:t>
            </a:r>
            <a:r>
              <a:rPr lang="en-US" sz="2000" dirty="0" smtClean="0">
                <a:solidFill>
                  <a:schemeClr val="tx2"/>
                </a:solidFill>
              </a:rPr>
              <a:t> </a:t>
            </a:r>
            <a:r>
              <a:rPr lang="en-US" sz="2000" dirty="0" smtClean="0">
                <a:solidFill>
                  <a:schemeClr val="bg1"/>
                </a:solidFill>
              </a:rPr>
              <a:t>     </a:t>
            </a:r>
            <a:br>
              <a:rPr lang="en-US" sz="2000" dirty="0" smtClean="0">
                <a:solidFill>
                  <a:schemeClr val="bg1"/>
                </a:solidFill>
              </a:rPr>
            </a:br>
            <a:r>
              <a:rPr lang="en-US" sz="2000" dirty="0" smtClean="0">
                <a:solidFill>
                  <a:schemeClr val="bg1"/>
                </a:solidFill>
              </a:rPr>
              <a:t>Le CERN</a:t>
            </a:r>
            <a:endParaRPr lang="en-GB" sz="2000" dirty="0">
              <a:solidFill>
                <a:schemeClr val="bg1"/>
              </a:solidFill>
            </a:endParaRPr>
          </a:p>
        </p:txBody>
      </p:sp>
      <p:sp>
        <p:nvSpPr>
          <p:cNvPr id="3" name="Content Placeholder 2"/>
          <p:cNvSpPr>
            <a:spLocks noGrp="1"/>
          </p:cNvSpPr>
          <p:nvPr>
            <p:ph idx="1"/>
          </p:nvPr>
        </p:nvSpPr>
        <p:spPr>
          <a:xfrm>
            <a:off x="356616" y="1005840"/>
            <a:ext cx="8330184" cy="4946905"/>
          </a:xfrm>
        </p:spPr>
        <p:txBody>
          <a:bodyPr>
            <a:noAutofit/>
          </a:bodyPr>
          <a:lstStyle/>
          <a:p>
            <a:pPr algn="just" fontAlgn="ctr"/>
            <a:r>
              <a:rPr lang="fr-FR" sz="1400" dirty="0"/>
              <a:t>En 2016, la Belgique a financé le CERN à hauteur de 30 964 100 CHF soit 2,71% du budget total de l’organisme qui peut compter sur un budget annuel de 1,142 Mds CHF</a:t>
            </a:r>
            <a:r>
              <a:rPr lang="fr-FR" sz="1400" dirty="0" smtClean="0"/>
              <a:t>. </a:t>
            </a:r>
            <a:r>
              <a:rPr lang="fr-CH" sz="1400" dirty="0"/>
              <a:t>Le montant total de vente, au CERN, en 2017, est d’EUR 3 636 489 de biens et EUR 193 200 de </a:t>
            </a:r>
            <a:r>
              <a:rPr lang="fr-CH" sz="1400" dirty="0" smtClean="0"/>
              <a:t>services</a:t>
            </a:r>
            <a:r>
              <a:rPr lang="fr-CH" sz="1400" dirty="0"/>
              <a:t> </a:t>
            </a:r>
            <a:r>
              <a:rPr lang="fr-CH" sz="1400" dirty="0" smtClean="0"/>
              <a:t>dont plus d’EUR 2 millions des entreprises wallonnes.</a:t>
            </a:r>
            <a:r>
              <a:rPr lang="fr-CH" sz="1400" dirty="0"/>
              <a:t> </a:t>
            </a:r>
            <a:r>
              <a:rPr lang="fr-CH" sz="1400" dirty="0" smtClean="0"/>
              <a:t>N</a:t>
            </a:r>
            <a:r>
              <a:rPr lang="fr-FR" sz="1400" dirty="0" err="1" smtClean="0"/>
              <a:t>otre</a:t>
            </a:r>
            <a:r>
              <a:rPr lang="fr-FR" sz="1400" dirty="0" smtClean="0"/>
              <a:t> </a:t>
            </a:r>
            <a:r>
              <a:rPr lang="fr-FR" sz="1400" dirty="0"/>
              <a:t>ratio est de 0,37 soit une belle augmentation </a:t>
            </a:r>
            <a:r>
              <a:rPr lang="fr-FR" sz="1400" dirty="0" smtClean="0"/>
              <a:t>annuelle mais nous </a:t>
            </a:r>
            <a:r>
              <a:rPr lang="fr-FR" sz="1400" dirty="0"/>
              <a:t>sommes néanmoins toujours bien en dessous du retour sur investissement au niveau achat</a:t>
            </a:r>
            <a:r>
              <a:rPr lang="fr-FR" sz="1400" dirty="0" smtClean="0"/>
              <a:t>.</a:t>
            </a:r>
          </a:p>
          <a:p>
            <a:pPr marL="0" indent="0" algn="just" fontAlgn="ctr">
              <a:buNone/>
            </a:pPr>
            <a:endParaRPr lang="fr-CH" sz="1400" dirty="0"/>
          </a:p>
          <a:p>
            <a:pPr algn="just" fontAlgn="ctr"/>
            <a:r>
              <a:rPr lang="fr-FR" sz="1400" dirty="0"/>
              <a:t>La liste des achats et des appels d’offres du CERN est disponible sur le site principal (</a:t>
            </a:r>
            <a:r>
              <a:rPr lang="fr-FR" sz="1400" dirty="0">
                <a:hlinkClick r:id="rId3"/>
              </a:rPr>
              <a:t>www.cern.ch/procurement</a:t>
            </a:r>
            <a:r>
              <a:rPr lang="fr-FR" sz="1400" dirty="0"/>
              <a:t>). Nous envoyons également tous les appels d’offre reçus du CERN à une liste de 150 entreprises wallonnes sélectionnées en fonction de leur profil ou nous ayant </a:t>
            </a:r>
            <a:r>
              <a:rPr lang="fr-FR" sz="1400" dirty="0" smtClean="0"/>
              <a:t>contactées </a:t>
            </a:r>
            <a:r>
              <a:rPr lang="fr-FR" sz="1400" dirty="0"/>
              <a:t>directement. Nous faisons suivre plus de 100 appels </a:t>
            </a:r>
            <a:r>
              <a:rPr lang="fr-FR" sz="1400" dirty="0" smtClean="0"/>
              <a:t>d’offres </a:t>
            </a:r>
            <a:r>
              <a:rPr lang="fr-FR" sz="1400" dirty="0"/>
              <a:t>à </a:t>
            </a:r>
            <a:br>
              <a:rPr lang="fr-FR" sz="1400" dirty="0"/>
            </a:br>
            <a:r>
              <a:rPr lang="fr-FR" sz="1400" dirty="0"/>
              <a:t>nos entreprises annuellement</a:t>
            </a:r>
            <a:r>
              <a:rPr lang="fr-FR" sz="1400" dirty="0" smtClean="0"/>
              <a:t>.</a:t>
            </a:r>
          </a:p>
          <a:p>
            <a:pPr marL="0" indent="0" algn="just" fontAlgn="ctr">
              <a:buNone/>
            </a:pPr>
            <a:endParaRPr lang="fr-FR" sz="1400" dirty="0" smtClean="0"/>
          </a:p>
          <a:p>
            <a:pPr algn="just" fontAlgn="ctr"/>
            <a:r>
              <a:rPr lang="fr-FR" sz="1400" dirty="0" smtClean="0"/>
              <a:t>Site Web </a:t>
            </a:r>
            <a:r>
              <a:rPr lang="fr-FR" sz="1400" dirty="0"/>
              <a:t>CERN/BELGIUM: </a:t>
            </a:r>
            <a:r>
              <a:rPr lang="fr-FR" sz="1400" dirty="0">
                <a:hlinkClick r:id="rId4"/>
              </a:rPr>
              <a:t>http://</a:t>
            </a:r>
            <a:r>
              <a:rPr lang="fr-FR" sz="1400" dirty="0" smtClean="0">
                <a:hlinkClick r:id="rId4"/>
              </a:rPr>
              <a:t>belgium.web.cern.ch/fr</a:t>
            </a:r>
            <a:r>
              <a:rPr lang="fr-FR" sz="1400" dirty="0" smtClean="0"/>
              <a:t> </a:t>
            </a:r>
          </a:p>
          <a:p>
            <a:pPr marL="0" indent="0" algn="just" fontAlgn="ctr">
              <a:buNone/>
            </a:pPr>
            <a:endParaRPr lang="fr-CH" sz="1400" dirty="0"/>
          </a:p>
          <a:p>
            <a:pPr algn="just" fontAlgn="ctr"/>
            <a:r>
              <a:rPr lang="fr-FR" sz="1400" dirty="0"/>
              <a:t>Le CERN ouvre d’autres pistes que </a:t>
            </a:r>
            <a:r>
              <a:rPr lang="fr-FR" sz="1400" dirty="0" smtClean="0"/>
              <a:t>celles </a:t>
            </a:r>
            <a:r>
              <a:rPr lang="fr-FR" sz="1400" dirty="0"/>
              <a:t>de la fourniture de biens et services. En effet, ce bijou technologique fait rêver les scientifiques du monde entier. Il peut aussi susciter des vocations. Notre pays est </a:t>
            </a:r>
            <a:r>
              <a:rPr lang="fr-FR" sz="1400" dirty="0" smtClean="0"/>
              <a:t>assez bien </a:t>
            </a:r>
            <a:r>
              <a:rPr lang="fr-FR" sz="1400" dirty="0"/>
              <a:t>représenté parmi le staff permanent du CERN (environ 120 Belges) mais est sous-représenté en termes de stages, de visites et de sous-traitants</a:t>
            </a:r>
            <a:r>
              <a:rPr lang="fr-FR" sz="1400" dirty="0" smtClean="0"/>
              <a:t>. Nous développons aussi des partenariats scientifiques entre le CERN et des entreprises belges.</a:t>
            </a:r>
            <a:endParaRPr lang="fr-CH" sz="1400" dirty="0"/>
          </a:p>
          <a:p>
            <a:pPr marL="0" indent="0">
              <a:buNone/>
            </a:pPr>
            <a:endParaRPr lang="en-GB" sz="1800" dirty="0">
              <a:solidFill>
                <a:srgbClr val="4F81BD"/>
              </a:solidFill>
            </a:endParaRPr>
          </a:p>
        </p:txBody>
      </p:sp>
    </p:spTree>
    <p:extLst>
      <p:ext uri="{BB962C8B-B14F-4D97-AF65-F5344CB8AC3E}">
        <p14:creationId xmlns:p14="http://schemas.microsoft.com/office/powerpoint/2010/main" val="2123604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Pourquoi s’y intéresser?</a:t>
            </a:r>
            <a:endParaRPr lang="fr-CH" dirty="0"/>
          </a:p>
        </p:txBody>
      </p:sp>
      <p:sp>
        <p:nvSpPr>
          <p:cNvPr id="3" name="Espace réservé du contenu 2"/>
          <p:cNvSpPr>
            <a:spLocks noGrp="1"/>
          </p:cNvSpPr>
          <p:nvPr>
            <p:ph idx="1"/>
          </p:nvPr>
        </p:nvSpPr>
        <p:spPr/>
        <p:txBody>
          <a:bodyPr>
            <a:normAutofit/>
          </a:bodyPr>
          <a:lstStyle/>
          <a:p>
            <a:pPr marL="0" indent="0" algn="ctr">
              <a:buNone/>
            </a:pPr>
            <a:r>
              <a:rPr lang="fr-BE" sz="2800" b="1" dirty="0">
                <a:latin typeface="Calibri" panose="020F0502020204030204" pitchFamily="34" charset="0"/>
              </a:rPr>
              <a:t>Que vous ayez un petit ou un gros </a:t>
            </a:r>
            <a:r>
              <a:rPr lang="fr-BE" sz="2800" b="1" dirty="0" smtClean="0">
                <a:latin typeface="Calibri" panose="020F0502020204030204" pitchFamily="34" charset="0"/>
              </a:rPr>
              <a:t>contrat, </a:t>
            </a:r>
            <a:r>
              <a:rPr lang="fr-BE" sz="2800" b="1" dirty="0">
                <a:latin typeface="Calibri" panose="020F0502020204030204" pitchFamily="34" charset="0"/>
              </a:rPr>
              <a:t>une référence de vente auprès d’un organisme </a:t>
            </a:r>
            <a:r>
              <a:rPr lang="fr-BE" sz="2800" b="1" dirty="0" smtClean="0">
                <a:latin typeface="Calibri" panose="020F0502020204030204" pitchFamily="34" charset="0"/>
              </a:rPr>
              <a:t>international </a:t>
            </a:r>
            <a:r>
              <a:rPr lang="fr-BE" sz="2800" b="1" dirty="0">
                <a:latin typeface="Calibri" panose="020F0502020204030204" pitchFamily="34" charset="0"/>
              </a:rPr>
              <a:t>reconnu vaut de l’or!</a:t>
            </a:r>
            <a:endParaRPr lang="fr-CH"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929" y="3103808"/>
            <a:ext cx="1972682" cy="263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037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r-CH" sz="2800" b="1" dirty="0" smtClean="0"/>
              <a:t>1. Introduction</a:t>
            </a:r>
            <a:endParaRPr lang="fr-BE" sz="2800" b="1" dirty="0"/>
          </a:p>
        </p:txBody>
      </p:sp>
      <p:sp>
        <p:nvSpPr>
          <p:cNvPr id="4" name="Content Placeholder 3"/>
          <p:cNvSpPr>
            <a:spLocks noGrp="1"/>
          </p:cNvSpPr>
          <p:nvPr>
            <p:ph idx="1"/>
          </p:nvPr>
        </p:nvSpPr>
        <p:spPr>
          <a:xfrm>
            <a:off x="457200" y="1417638"/>
            <a:ext cx="8229600" cy="4362625"/>
          </a:xfrm>
        </p:spPr>
        <p:txBody>
          <a:bodyPr>
            <a:noAutofit/>
          </a:bodyPr>
          <a:lstStyle/>
          <a:p>
            <a:pPr algn="just"/>
            <a:r>
              <a:rPr lang="fr-FR" sz="1600" dirty="0" smtClean="0"/>
              <a:t>Notre bureau de Genève a pour mission l’aide aux entreprises wallonnes et bruxelloises sur la Suisse (entre 350 et 500 entreprises par an) mais, une part importante de notre activité se tourne, dorénavant, vers les services d’achat des organisations internationales. </a:t>
            </a:r>
          </a:p>
          <a:p>
            <a:pPr algn="just"/>
            <a:endParaRPr lang="fr-FR" sz="1800" dirty="0" smtClean="0"/>
          </a:p>
          <a:p>
            <a:pPr marL="0" indent="0" algn="just">
              <a:buNone/>
            </a:pPr>
            <a:r>
              <a:rPr lang="fr-FR" sz="1800" dirty="0" smtClean="0"/>
              <a:t>						</a:t>
            </a:r>
            <a:r>
              <a:rPr lang="fr-FR" sz="1600" dirty="0" smtClean="0">
                <a:solidFill>
                  <a:schemeClr val="accent1"/>
                </a:solidFill>
              </a:rPr>
              <a:t>Notre </a:t>
            </a:r>
            <a:r>
              <a:rPr lang="fr-FR" sz="1600" dirty="0">
                <a:solidFill>
                  <a:schemeClr val="accent1"/>
                </a:solidFill>
              </a:rPr>
              <a:t>bureau tente </a:t>
            </a:r>
            <a:r>
              <a:rPr lang="fr-FR" sz="1600" dirty="0" smtClean="0">
                <a:solidFill>
                  <a:schemeClr val="accent1"/>
                </a:solidFill>
              </a:rPr>
              <a:t>d’innover, </a:t>
            </a:r>
            <a:r>
              <a:rPr lang="fr-FR" sz="1600" dirty="0">
                <a:solidFill>
                  <a:schemeClr val="accent1"/>
                </a:solidFill>
              </a:rPr>
              <a:t>chaque </a:t>
            </a:r>
            <a:r>
              <a:rPr lang="fr-FR" sz="1600" dirty="0" smtClean="0">
                <a:solidFill>
                  <a:schemeClr val="accent1"/>
                </a:solidFill>
              </a:rPr>
              <a:t>année, </a:t>
            </a:r>
            <a:r>
              <a:rPr lang="fr-FR" sz="1600" dirty="0">
                <a:solidFill>
                  <a:schemeClr val="accent1"/>
                </a:solidFill>
              </a:rPr>
              <a:t>en </a:t>
            </a:r>
            <a:r>
              <a:rPr lang="fr-FR" sz="1600" dirty="0" smtClean="0">
                <a:solidFill>
                  <a:schemeClr val="accent1"/>
                </a:solidFill>
              </a:rPr>
              <a:t>							proposant </a:t>
            </a:r>
            <a:r>
              <a:rPr lang="fr-FR" sz="1600" dirty="0">
                <a:solidFill>
                  <a:schemeClr val="accent1"/>
                </a:solidFill>
              </a:rPr>
              <a:t>des actions nouvelles qui touchent le </a:t>
            </a:r>
            <a:r>
              <a:rPr lang="fr-FR" sz="1600" dirty="0" smtClean="0">
                <a:solidFill>
                  <a:schemeClr val="accent1"/>
                </a:solidFill>
              </a:rPr>
              <a:t>							monde </a:t>
            </a:r>
            <a:r>
              <a:rPr lang="fr-FR" sz="1600" dirty="0">
                <a:solidFill>
                  <a:schemeClr val="accent1"/>
                </a:solidFill>
              </a:rPr>
              <a:t>des organisations internationales.</a:t>
            </a:r>
          </a:p>
          <a:p>
            <a:pPr marL="0" indent="0" algn="just">
              <a:buNone/>
            </a:pPr>
            <a:endParaRPr lang="fr-FR" sz="1800" dirty="0" smtClean="0"/>
          </a:p>
          <a:p>
            <a:pPr marL="0" indent="0" algn="just">
              <a:buNone/>
            </a:pPr>
            <a:endParaRPr lang="fr-FR" sz="1800" dirty="0" smtClean="0"/>
          </a:p>
          <a:p>
            <a:pPr algn="just"/>
            <a:r>
              <a:rPr lang="fr-FR" sz="1600" u="sng" dirty="0" smtClean="0"/>
              <a:t>1</a:t>
            </a:r>
            <a:r>
              <a:rPr lang="fr-FR" sz="1600" u="sng" baseline="30000" dirty="0" smtClean="0"/>
              <a:t>er</a:t>
            </a:r>
            <a:r>
              <a:rPr lang="fr-FR" sz="1600" u="sng" dirty="0" smtClean="0"/>
              <a:t> semestre 2018</a:t>
            </a:r>
            <a:r>
              <a:rPr lang="fr-FR" sz="1600" dirty="0" smtClean="0"/>
              <a:t>: </a:t>
            </a:r>
          </a:p>
          <a:p>
            <a:pPr algn="just">
              <a:buFontTx/>
              <a:buChar char="-"/>
            </a:pPr>
            <a:endParaRPr lang="fr-FR" sz="1400" dirty="0" smtClean="0"/>
          </a:p>
          <a:p>
            <a:pPr algn="just">
              <a:buFontTx/>
              <a:buChar char="-"/>
            </a:pPr>
            <a:r>
              <a:rPr lang="fr-FR" sz="1400" dirty="0" smtClean="0"/>
              <a:t>Invitation d’acheteurs et TTO du CERN 19-20-21 mars.</a:t>
            </a:r>
          </a:p>
          <a:p>
            <a:pPr marL="0" indent="0" algn="just">
              <a:buNone/>
            </a:pPr>
            <a:endParaRPr lang="fr-FR" sz="1400" dirty="0"/>
          </a:p>
          <a:p>
            <a:pPr algn="just">
              <a:buFontTx/>
              <a:buChar char="-"/>
            </a:pPr>
            <a:r>
              <a:rPr lang="fr-FR" sz="1400" dirty="0" smtClean="0"/>
              <a:t>Mission </a:t>
            </a:r>
            <a:r>
              <a:rPr lang="fr-FR" sz="1400" dirty="0"/>
              <a:t>sport à Lausanne </a:t>
            </a:r>
            <a:r>
              <a:rPr lang="fr-FR" sz="1400" dirty="0" smtClean="0"/>
              <a:t>15-16 mai.</a:t>
            </a:r>
          </a:p>
          <a:p>
            <a:pPr marL="0" indent="0" algn="just">
              <a:buNone/>
            </a:pPr>
            <a:endParaRPr lang="fr-FR" sz="1800" dirty="0" smtClean="0"/>
          </a:p>
          <a:p>
            <a:pPr algn="just"/>
            <a:endParaRPr lang="fr-FR" sz="1800" dirty="0"/>
          </a:p>
          <a:p>
            <a:pPr marL="0" indent="0" algn="r">
              <a:buNone/>
            </a:pPr>
            <a:endParaRPr lang="fr-FR" sz="1800" dirty="0" smtClean="0">
              <a:solidFill>
                <a:schemeClr val="accent1"/>
              </a:solidFill>
            </a:endParaRPr>
          </a:p>
          <a:p>
            <a:pPr marL="0" indent="0" algn="r">
              <a:buNone/>
            </a:pPr>
            <a:endParaRPr lang="fr-FR" sz="1800" dirty="0">
              <a:solidFill>
                <a:schemeClr val="accent1"/>
              </a:solidFill>
            </a:endParaRPr>
          </a:p>
          <a:p>
            <a:pPr marL="0" indent="0" algn="r">
              <a:buNone/>
            </a:pPr>
            <a:endParaRPr lang="fr-FR" sz="1800" dirty="0" smtClean="0">
              <a:solidFill>
                <a:schemeClr val="accent1"/>
              </a:solidFill>
            </a:endParaRPr>
          </a:p>
          <a:p>
            <a:pPr marL="0" indent="0" algn="r">
              <a:buNone/>
            </a:pPr>
            <a:endParaRPr lang="fr-FR" sz="1800" dirty="0" smtClean="0">
              <a:solidFill>
                <a:schemeClr val="accent1"/>
              </a:solidFill>
            </a:endParaRPr>
          </a:p>
          <a:p>
            <a:pPr marL="0" indent="0" algn="just">
              <a:buNone/>
            </a:pPr>
            <a:endParaRPr lang="en-GB" sz="20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30" y="2496742"/>
            <a:ext cx="2096654" cy="13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45841" t="32891" r="31504" b="27463"/>
          <a:stretch/>
        </p:blipFill>
        <p:spPr>
          <a:xfrm>
            <a:off x="4635206" y="5098857"/>
            <a:ext cx="638692" cy="62871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053" y="4475017"/>
            <a:ext cx="676481" cy="67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34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57262"/>
          </a:xfrm>
          <a:noFill/>
        </p:spPr>
        <p:txBody>
          <a:bodyPr>
            <a:normAutofit fontScale="90000"/>
          </a:bodyPr>
          <a:lstStyle/>
          <a:p>
            <a:r>
              <a:rPr lang="fr-BE" b="1" dirty="0" smtClean="0">
                <a:latin typeface="Calibri" panose="020F0502020204030204" pitchFamily="34" charset="0"/>
              </a:rPr>
              <a:t>			           </a:t>
            </a:r>
            <a:br>
              <a:rPr lang="fr-BE" b="1" dirty="0" smtClean="0">
                <a:latin typeface="Calibri" panose="020F0502020204030204" pitchFamily="34" charset="0"/>
              </a:rPr>
            </a:br>
            <a:r>
              <a:rPr lang="fr-BE" b="1" dirty="0" smtClean="0">
                <a:latin typeface="Calibri" panose="020F0502020204030204" pitchFamily="34" charset="0"/>
              </a:rPr>
              <a:t/>
            </a:r>
            <a:br>
              <a:rPr lang="fr-BE" b="1" dirty="0" smtClean="0">
                <a:latin typeface="Calibri" panose="020F0502020204030204" pitchFamily="34" charset="0"/>
              </a:rPr>
            </a:br>
            <a:r>
              <a:rPr lang="fr-BE" b="1" dirty="0" smtClean="0">
                <a:latin typeface="Calibri" panose="020F0502020204030204" pitchFamily="34" charset="0"/>
              </a:rPr>
              <a:t/>
            </a:r>
            <a:br>
              <a:rPr lang="fr-BE" b="1" dirty="0" smtClean="0">
                <a:latin typeface="Calibri" panose="020F0502020204030204" pitchFamily="34" charset="0"/>
              </a:rPr>
            </a:br>
            <a:r>
              <a:rPr lang="fr-BE" b="1" dirty="0" smtClean="0">
                <a:latin typeface="Calibri" panose="020F0502020204030204" pitchFamily="34" charset="0"/>
              </a:rPr>
              <a:t/>
            </a:r>
            <a:br>
              <a:rPr lang="fr-BE" b="1" dirty="0" smtClean="0">
                <a:latin typeface="Calibri" panose="020F0502020204030204" pitchFamily="34" charset="0"/>
              </a:rPr>
            </a:br>
            <a:r>
              <a:rPr lang="fr-BE" b="1" dirty="0" smtClean="0">
                <a:latin typeface="Calibri" panose="020F0502020204030204" pitchFamily="34" charset="0"/>
              </a:rPr>
              <a:t>Merci de votre attention!</a:t>
            </a:r>
            <a:br>
              <a:rPr lang="fr-BE" b="1" dirty="0" smtClean="0">
                <a:latin typeface="Calibri" panose="020F0502020204030204" pitchFamily="34" charset="0"/>
              </a:rPr>
            </a:br>
            <a:r>
              <a:rPr lang="fr-BE" b="1" dirty="0">
                <a:latin typeface="Calibri" panose="020F0502020204030204" pitchFamily="34" charset="0"/>
              </a:rPr>
              <a:t/>
            </a:r>
            <a:br>
              <a:rPr lang="fr-BE" b="1" dirty="0">
                <a:latin typeface="Calibri" panose="020F0502020204030204" pitchFamily="34" charset="0"/>
              </a:rPr>
            </a:br>
            <a:r>
              <a:rPr lang="fr-BE" b="1" dirty="0" smtClean="0">
                <a:latin typeface="Calibri" panose="020F0502020204030204" pitchFamily="34" charset="0"/>
              </a:rPr>
              <a:t/>
            </a:r>
            <a:br>
              <a:rPr lang="fr-BE" b="1" dirty="0" smtClean="0">
                <a:latin typeface="Calibri" panose="020F0502020204030204" pitchFamily="34" charset="0"/>
              </a:rPr>
            </a:br>
            <a:r>
              <a:rPr lang="fr-BE" b="1" dirty="0">
                <a:latin typeface="Calibri" panose="020F0502020204030204" pitchFamily="34" charset="0"/>
              </a:rPr>
              <a:t/>
            </a:r>
            <a:br>
              <a:rPr lang="fr-BE" b="1" dirty="0">
                <a:latin typeface="Calibri" panose="020F0502020204030204" pitchFamily="34" charset="0"/>
              </a:rPr>
            </a:br>
            <a:r>
              <a:rPr lang="fr-BE" sz="1800" b="1" dirty="0" smtClean="0">
                <a:latin typeface="Arial Rounded MT Bold" panose="020F0704030504030204" pitchFamily="34" charset="0"/>
              </a:rPr>
              <a:t>Contacts AWEX pour la Suisse</a:t>
            </a:r>
            <a:endParaRPr lang="fr-FR" sz="1800" b="1" dirty="0">
              <a:latin typeface="Arial Rounded MT Bold" panose="020F0704030504030204" pitchFamily="34" charset="0"/>
            </a:endParaRPr>
          </a:p>
        </p:txBody>
      </p:sp>
      <p:sp>
        <p:nvSpPr>
          <p:cNvPr id="3" name="Rectangle 2"/>
          <p:cNvSpPr/>
          <p:nvPr/>
        </p:nvSpPr>
        <p:spPr>
          <a:xfrm>
            <a:off x="190500" y="2967335"/>
            <a:ext cx="3987801" cy="1015663"/>
          </a:xfrm>
          <a:prstGeom prst="rect">
            <a:avLst/>
          </a:prstGeom>
        </p:spPr>
        <p:txBody>
          <a:bodyPr wrap="square">
            <a:spAutoFit/>
          </a:bodyPr>
          <a:lstStyle/>
          <a:p>
            <a:endParaRPr lang="fr-CH" sz="2000" dirty="0"/>
          </a:p>
          <a:p>
            <a:endParaRPr lang="fr-CH" sz="2000" dirty="0" smtClean="0"/>
          </a:p>
          <a:p>
            <a:endParaRPr lang="fr-CH" sz="2000" dirty="0"/>
          </a:p>
        </p:txBody>
      </p:sp>
      <p:graphicFrame>
        <p:nvGraphicFramePr>
          <p:cNvPr id="6" name="Tableau 5"/>
          <p:cNvGraphicFramePr>
            <a:graphicFrameLocks noGrp="1"/>
          </p:cNvGraphicFramePr>
          <p:nvPr>
            <p:extLst>
              <p:ext uri="{D42A27DB-BD31-4B8C-83A1-F6EECF244321}">
                <p14:modId xmlns:p14="http://schemas.microsoft.com/office/powerpoint/2010/main" val="1404728281"/>
              </p:ext>
            </p:extLst>
          </p:nvPr>
        </p:nvGraphicFramePr>
        <p:xfrm>
          <a:off x="88900" y="3190240"/>
          <a:ext cx="8928100" cy="2346960"/>
        </p:xfrm>
        <a:graphic>
          <a:graphicData uri="http://schemas.openxmlformats.org/drawingml/2006/table">
            <a:tbl>
              <a:tblPr firstRow="1" bandRow="1">
                <a:tableStyleId>{5C22544A-7EE6-4342-B048-85BDC9FD1C3A}</a:tableStyleId>
              </a:tblPr>
              <a:tblGrid>
                <a:gridCol w="4483100"/>
                <a:gridCol w="4445000"/>
              </a:tblGrid>
              <a:tr h="1117600">
                <a:tc>
                  <a:txBody>
                    <a:bodyPr/>
                    <a:lstStyle/>
                    <a:p>
                      <a:endParaRPr lang="fr-CH" sz="2000" dirty="0" smtClean="0">
                        <a:latin typeface="+mj-lt"/>
                      </a:endParaRPr>
                    </a:p>
                    <a:p>
                      <a:r>
                        <a:rPr lang="fr-CH" sz="1800" dirty="0" smtClean="0">
                          <a:latin typeface="+mj-lt"/>
                        </a:rPr>
                        <a:t>AWEX Bruxelles</a:t>
                      </a:r>
                    </a:p>
                    <a:p>
                      <a:endParaRPr lang="fr-CH" sz="1800" dirty="0" smtClean="0">
                        <a:latin typeface="+mj-lt"/>
                      </a:endParaRPr>
                    </a:p>
                    <a:p>
                      <a:r>
                        <a:rPr lang="fr-CH" sz="1800" dirty="0" smtClean="0">
                          <a:latin typeface="+mj-lt"/>
                        </a:rPr>
                        <a:t>LERMUSIEAUX Aline, Expert Suisse</a:t>
                      </a:r>
                    </a:p>
                    <a:p>
                      <a:endParaRPr lang="fr-CH" sz="1800" dirty="0" smtClean="0">
                        <a:latin typeface="+mj-lt"/>
                      </a:endParaRPr>
                    </a:p>
                    <a:p>
                      <a:r>
                        <a:rPr lang="fr-CH" sz="1800" dirty="0" smtClean="0">
                          <a:latin typeface="+mj-lt"/>
                        </a:rPr>
                        <a:t>E:       </a:t>
                      </a:r>
                      <a:r>
                        <a:rPr lang="fr-CH" sz="1800" dirty="0" smtClean="0">
                          <a:solidFill>
                            <a:schemeClr val="bg1"/>
                          </a:solidFill>
                          <a:latin typeface="+mj-lt"/>
                          <a:hlinkClick r:id="rId2"/>
                        </a:rPr>
                        <a:t>a.lermusieaux@awex.be</a:t>
                      </a:r>
                      <a:r>
                        <a:rPr lang="fr-CH" sz="1800" dirty="0" smtClean="0">
                          <a:solidFill>
                            <a:schemeClr val="bg1"/>
                          </a:solidFill>
                          <a:latin typeface="+mj-lt"/>
                        </a:rPr>
                        <a:t> </a:t>
                      </a:r>
                    </a:p>
                    <a:p>
                      <a:r>
                        <a:rPr lang="fr-CH" sz="1800" dirty="0" smtClean="0">
                          <a:solidFill>
                            <a:schemeClr val="bg1"/>
                          </a:solidFill>
                          <a:latin typeface="+mj-lt"/>
                        </a:rPr>
                        <a:t>Tél:    </a:t>
                      </a:r>
                      <a:r>
                        <a:rPr lang="fr-CH" sz="1800" b="1" kern="1200" dirty="0" smtClean="0">
                          <a:solidFill>
                            <a:schemeClr val="lt1"/>
                          </a:solidFill>
                          <a:effectLst/>
                          <a:latin typeface="+mn-lt"/>
                          <a:ea typeface="+mn-ea"/>
                          <a:cs typeface="+mn-cs"/>
                        </a:rPr>
                        <a:t>+32 2 421 82 69</a:t>
                      </a:r>
                      <a:endParaRPr lang="fr-CH" sz="1800" dirty="0">
                        <a:latin typeface="+mj-lt"/>
                      </a:endParaRPr>
                    </a:p>
                  </a:txBody>
                  <a:tcPr/>
                </a:tc>
                <a:tc>
                  <a:txBody>
                    <a:bodyPr/>
                    <a:lstStyle/>
                    <a:p>
                      <a:pPr marL="0" indent="0">
                        <a:buNone/>
                      </a:pPr>
                      <a:endParaRPr lang="fr-CH" sz="2000" dirty="0" smtClean="0">
                        <a:latin typeface="+mj-lt"/>
                      </a:endParaRPr>
                    </a:p>
                    <a:p>
                      <a:pPr marL="0" indent="0">
                        <a:buNone/>
                      </a:pPr>
                      <a:r>
                        <a:rPr lang="fr-CH" sz="1800" dirty="0" smtClean="0">
                          <a:latin typeface="+mj-lt"/>
                        </a:rPr>
                        <a:t>AWEX Genève</a:t>
                      </a:r>
                    </a:p>
                    <a:p>
                      <a:pPr marL="0" indent="0">
                        <a:buNone/>
                      </a:pPr>
                      <a:endParaRPr lang="fr-CH" sz="1800" dirty="0" smtClean="0">
                        <a:latin typeface="+mj-lt"/>
                      </a:endParaRPr>
                    </a:p>
                    <a:p>
                      <a:pPr marL="0" indent="0">
                        <a:buNone/>
                      </a:pPr>
                      <a:r>
                        <a:rPr lang="fr-CH" sz="1800" dirty="0" smtClean="0">
                          <a:latin typeface="+mj-lt"/>
                        </a:rPr>
                        <a:t>DELCOURT Philippe, AEC </a:t>
                      </a:r>
                      <a:r>
                        <a:rPr lang="fr-CH" sz="1800" baseline="0" dirty="0" smtClean="0">
                          <a:latin typeface="+mj-lt"/>
                        </a:rPr>
                        <a:t> </a:t>
                      </a:r>
                      <a:r>
                        <a:rPr lang="fr-CH" sz="1800" dirty="0" smtClean="0">
                          <a:latin typeface="+mj-lt"/>
                        </a:rPr>
                        <a:t>Suisse</a:t>
                      </a:r>
                    </a:p>
                    <a:p>
                      <a:pPr marL="0" indent="0">
                        <a:buNone/>
                      </a:pPr>
                      <a:endParaRPr lang="fr-CH" sz="1800" dirty="0" smtClean="0">
                        <a:latin typeface="+mj-lt"/>
                      </a:endParaRPr>
                    </a:p>
                    <a:p>
                      <a:pPr marL="0" indent="0">
                        <a:buNone/>
                      </a:pPr>
                      <a:r>
                        <a:rPr lang="fr-CH" sz="1800" dirty="0" smtClean="0">
                          <a:latin typeface="+mj-lt"/>
                        </a:rPr>
                        <a:t>E:    </a:t>
                      </a:r>
                      <a:r>
                        <a:rPr lang="fr-CH" sz="1800" dirty="0" smtClean="0">
                          <a:latin typeface="+mj-lt"/>
                          <a:hlinkClick r:id="rId3"/>
                        </a:rPr>
                        <a:t>geneve@awex-wallonia.com</a:t>
                      </a:r>
                      <a:r>
                        <a:rPr lang="fr-CH" sz="1800" dirty="0" smtClean="0">
                          <a:latin typeface="+mj-lt"/>
                        </a:rPr>
                        <a:t> </a:t>
                      </a:r>
                    </a:p>
                    <a:p>
                      <a:pPr marL="0" marR="0" indent="0" algn="l" defTabSz="457200" rtl="0" eaLnBrk="1" fontAlgn="auto" latinLnBrk="0" hangingPunct="1">
                        <a:lnSpc>
                          <a:spcPct val="100000"/>
                        </a:lnSpc>
                        <a:spcBef>
                          <a:spcPts val="0"/>
                        </a:spcBef>
                        <a:spcAft>
                          <a:spcPts val="0"/>
                        </a:spcAft>
                        <a:buClrTx/>
                        <a:buSzTx/>
                        <a:buFontTx/>
                        <a:buNone/>
                        <a:tabLst/>
                        <a:defRPr/>
                      </a:pPr>
                      <a:r>
                        <a:rPr lang="fr-CH" sz="1800" dirty="0" smtClean="0">
                          <a:latin typeface="+mj-lt"/>
                        </a:rPr>
                        <a:t>Tél: </a:t>
                      </a:r>
                      <a:r>
                        <a:rPr lang="fr-CH" sz="1800" b="1" kern="1200" dirty="0" smtClean="0">
                          <a:solidFill>
                            <a:schemeClr val="bg1"/>
                          </a:solidFill>
                          <a:latin typeface="+mn-lt"/>
                          <a:ea typeface="+mn-ea"/>
                          <a:cs typeface="+mn-cs"/>
                        </a:rPr>
                        <a:t>+41 22 788 48 60</a:t>
                      </a:r>
                    </a:p>
                    <a:p>
                      <a:endParaRPr lang="fr-CH" sz="2000" dirty="0">
                        <a:latin typeface="+mj-lt"/>
                      </a:endParaRPr>
                    </a:p>
                  </a:txBody>
                  <a:tcPr/>
                </a:tc>
              </a:tr>
            </a:tbl>
          </a:graphicData>
        </a:graphic>
      </p:graphicFrame>
      <p:pic>
        <p:nvPicPr>
          <p:cNvPr id="5" name="Picture 4" descr="Résultat de recherche d'images pour &quot;questions réponses&quo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1" y="1422942"/>
            <a:ext cx="3641852" cy="97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679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b="1" dirty="0" smtClean="0"/>
              <a:t>Fédérations sportives autour de Lausanne</a:t>
            </a:r>
            <a:endParaRPr lang="fr-CH"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939" y="2560480"/>
            <a:ext cx="5314122" cy="3102338"/>
          </a:xfrm>
          <a:prstGeom prst="rect">
            <a:avLst/>
          </a:prstGeom>
        </p:spPr>
      </p:pic>
      <p:pic>
        <p:nvPicPr>
          <p:cNvPr id="5" name="Image 5" descr="International Olympic Committee">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909221" y="6064411"/>
            <a:ext cx="1327785" cy="605155"/>
          </a:xfrm>
          <a:prstGeom prst="rect">
            <a:avLst/>
          </a:prstGeom>
          <a:noFill/>
          <a:ln>
            <a:noFill/>
          </a:ln>
        </p:spPr>
      </p:pic>
      <p:pic>
        <p:nvPicPr>
          <p:cNvPr id="7" name="Image 6" descr="Résultat d’images pour 11. uci (union cycliste internationale)">
            <a:hlinkClick r:id="rId5"/>
          </p:cNvPr>
          <p:cNvPicPr/>
          <p:nvPr/>
        </p:nvPicPr>
        <p:blipFill rotWithShape="1">
          <a:blip r:embed="rId6">
            <a:extLst>
              <a:ext uri="{28A0092B-C50C-407E-A947-70E740481C1C}">
                <a14:useLocalDpi xmlns:a14="http://schemas.microsoft.com/office/drawing/2010/main" val="0"/>
              </a:ext>
            </a:extLst>
          </a:blip>
          <a:srcRect t="27370" b="27370"/>
          <a:stretch/>
        </p:blipFill>
        <p:spPr bwMode="auto">
          <a:xfrm>
            <a:off x="616454" y="1697625"/>
            <a:ext cx="1727200" cy="440597"/>
          </a:xfrm>
          <a:prstGeom prst="rect">
            <a:avLst/>
          </a:prstGeom>
          <a:noFill/>
          <a:ln>
            <a:noFill/>
          </a:ln>
        </p:spPr>
      </p:pic>
      <p:pic>
        <p:nvPicPr>
          <p:cNvPr id="11" name="Espace réservé du contenu 3" descr="Résultat d’images pour 4. fisa (fédération internationale des sociétés d’aviron)">
            <a:hlinkClick r:id="rId7"/>
          </p:cNvPr>
          <p:cNvPicPr>
            <a:picLocks noGrp="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43043" y="4676775"/>
            <a:ext cx="1352232" cy="846296"/>
          </a:xfrm>
          <a:prstGeom prst="rect">
            <a:avLst/>
          </a:prstGeom>
          <a:noFill/>
          <a:ln>
            <a:noFill/>
          </a:ln>
        </p:spPr>
      </p:pic>
      <p:pic>
        <p:nvPicPr>
          <p:cNvPr id="13" name="Image 9" descr="Résultat d’images pour musée olympique">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7499310" y="2857500"/>
            <a:ext cx="1375381" cy="798730"/>
          </a:xfrm>
          <a:prstGeom prst="rect">
            <a:avLst/>
          </a:prstGeom>
          <a:noFill/>
          <a:ln>
            <a:noFill/>
          </a:ln>
        </p:spPr>
      </p:pic>
      <p:pic>
        <p:nvPicPr>
          <p:cNvPr id="15" name="Image 10" descr="Résultat d’images pour 4. swiss olympic association"/>
          <p:cNvPicPr/>
          <p:nvPr/>
        </p:nvPicPr>
        <p:blipFill rotWithShape="1">
          <a:blip r:embed="rId11" cstate="print">
            <a:extLst>
              <a:ext uri="{28A0092B-C50C-407E-A947-70E740481C1C}">
                <a14:useLocalDpi xmlns:a14="http://schemas.microsoft.com/office/drawing/2010/main" val="0"/>
              </a:ext>
            </a:extLst>
          </a:blip>
          <a:srcRect l="26" t="25102" r="-27" b="24502"/>
          <a:stretch/>
        </p:blipFill>
        <p:spPr bwMode="auto">
          <a:xfrm>
            <a:off x="4440279" y="1590675"/>
            <a:ext cx="1642113" cy="763325"/>
          </a:xfrm>
          <a:prstGeom prst="rect">
            <a:avLst/>
          </a:prstGeom>
          <a:noFill/>
          <a:ln>
            <a:noFill/>
          </a:ln>
        </p:spPr>
      </p:pic>
      <p:pic>
        <p:nvPicPr>
          <p:cNvPr id="17" name="Image 11" descr="Résultat d’images pour 12. fei - fédération equestre internationale">
            <a:hlinkClick r:id="rId12"/>
          </p:cNvPr>
          <p:cNvPicPr/>
          <p:nvPr/>
        </p:nvPicPr>
        <p:blipFill>
          <a:blip r:embed="rId13">
            <a:extLst>
              <a:ext uri="{28A0092B-C50C-407E-A947-70E740481C1C}">
                <a14:useLocalDpi xmlns:a14="http://schemas.microsoft.com/office/drawing/2010/main" val="0"/>
              </a:ext>
            </a:extLst>
          </a:blip>
          <a:srcRect/>
          <a:stretch>
            <a:fillRect/>
          </a:stretch>
        </p:blipFill>
        <p:spPr bwMode="auto">
          <a:xfrm>
            <a:off x="48302" y="3525999"/>
            <a:ext cx="1764984" cy="1001078"/>
          </a:xfrm>
          <a:prstGeom prst="rect">
            <a:avLst/>
          </a:prstGeom>
          <a:noFill/>
          <a:ln>
            <a:noFill/>
          </a:ln>
        </p:spPr>
      </p:pic>
      <p:pic>
        <p:nvPicPr>
          <p:cNvPr id="19" name="Image 12" descr="Résultat d’images pour 16. aeg - association européenne de golf">
            <a:hlinkClick r:id="rId14"/>
          </p:cNvPr>
          <p:cNvPicPr/>
          <p:nvPr/>
        </p:nvPicPr>
        <p:blipFill>
          <a:blip r:embed="rId15">
            <a:extLst>
              <a:ext uri="{28A0092B-C50C-407E-A947-70E740481C1C}">
                <a14:useLocalDpi xmlns:a14="http://schemas.microsoft.com/office/drawing/2010/main" val="0"/>
              </a:ext>
            </a:extLst>
          </a:blip>
          <a:srcRect/>
          <a:stretch>
            <a:fillRect/>
          </a:stretch>
        </p:blipFill>
        <p:spPr bwMode="auto">
          <a:xfrm>
            <a:off x="2473303" y="1537002"/>
            <a:ext cx="1558289" cy="919479"/>
          </a:xfrm>
          <a:prstGeom prst="rect">
            <a:avLst/>
          </a:prstGeom>
          <a:noFill/>
          <a:ln>
            <a:noFill/>
          </a:ln>
        </p:spPr>
      </p:pic>
      <p:pic>
        <p:nvPicPr>
          <p:cNvPr id="23" name="Image 13" descr="http://d152tffy3gbaeg.cloudfront.net/2016/12/banner-web-bw-525x332.jpg">
            <a:hlinkClick r:id="rId16" tooltip="&quot;AIBA – 70 years serving boxing&quot;"/>
          </p:cNvPr>
          <p:cNvPicPr/>
          <p:nvPr/>
        </p:nvPicPr>
        <p:blipFill rotWithShape="1">
          <a:blip r:embed="rId17">
            <a:extLst>
              <a:ext uri="{28A0092B-C50C-407E-A947-70E740481C1C}">
                <a14:useLocalDpi xmlns:a14="http://schemas.microsoft.com/office/drawing/2010/main" val="0"/>
              </a:ext>
            </a:extLst>
          </a:blip>
          <a:srcRect l="29304" t="16553" r="29832" b="20174"/>
          <a:stretch/>
        </p:blipFill>
        <p:spPr bwMode="auto">
          <a:xfrm>
            <a:off x="381159" y="2359368"/>
            <a:ext cx="1102963" cy="1066639"/>
          </a:xfrm>
          <a:prstGeom prst="rect">
            <a:avLst/>
          </a:prstGeom>
          <a:noFill/>
          <a:ln>
            <a:noFill/>
          </a:ln>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74021" y="5949681"/>
            <a:ext cx="756473" cy="753394"/>
          </a:xfrm>
          <a:prstGeom prst="rect">
            <a:avLst/>
          </a:prstGeom>
        </p:spPr>
      </p:pic>
      <p:pic>
        <p:nvPicPr>
          <p:cNvPr id="29" name="Image 17" descr="Résultat d’images pour fih (fédération internationale de hockey)">
            <a:hlinkClick r:id="rId19"/>
          </p:cNvPr>
          <p:cNvPicPr/>
          <p:nvPr/>
        </p:nvPicPr>
        <p:blipFill>
          <a:blip r:embed="rId20">
            <a:extLst>
              <a:ext uri="{28A0092B-C50C-407E-A947-70E740481C1C}">
                <a14:useLocalDpi xmlns:a14="http://schemas.microsoft.com/office/drawing/2010/main" val="0"/>
              </a:ext>
            </a:extLst>
          </a:blip>
          <a:srcRect/>
          <a:stretch>
            <a:fillRect/>
          </a:stretch>
        </p:blipFill>
        <p:spPr bwMode="auto">
          <a:xfrm>
            <a:off x="7377823" y="3931030"/>
            <a:ext cx="1559560" cy="750570"/>
          </a:xfrm>
          <a:prstGeom prst="rect">
            <a:avLst/>
          </a:prstGeom>
          <a:noFill/>
          <a:ln>
            <a:noFill/>
          </a:ln>
        </p:spPr>
      </p:pic>
      <p:pic>
        <p:nvPicPr>
          <p:cNvPr id="31" name="Image 15" descr="Résultat d’images pour fisu fédération internationale du sport universitaire">
            <a:hlinkClick r:id="rId21"/>
          </p:cNvPr>
          <p:cNvPicPr/>
          <p:nvPr/>
        </p:nvPicPr>
        <p:blipFill>
          <a:blip r:embed="rId22">
            <a:extLst>
              <a:ext uri="{28A0092B-C50C-407E-A947-70E740481C1C}">
                <a14:useLocalDpi xmlns:a14="http://schemas.microsoft.com/office/drawing/2010/main" val="0"/>
              </a:ext>
            </a:extLst>
          </a:blip>
          <a:srcRect/>
          <a:stretch>
            <a:fillRect/>
          </a:stretch>
        </p:blipFill>
        <p:spPr bwMode="auto">
          <a:xfrm>
            <a:off x="7756593" y="1697625"/>
            <a:ext cx="1169466" cy="780665"/>
          </a:xfrm>
          <a:prstGeom prst="rect">
            <a:avLst/>
          </a:prstGeom>
          <a:noFill/>
          <a:ln>
            <a:noFill/>
          </a:ln>
        </p:spPr>
      </p:pic>
      <p:pic>
        <p:nvPicPr>
          <p:cNvPr id="33" name="Image 16" descr="Résultat d’images pour ittf (fédération internationale de tennis de table)">
            <a:hlinkClick r:id="rId23"/>
          </p:cNvPr>
          <p:cNvPicPr/>
          <p:nvPr/>
        </p:nvPicPr>
        <p:blipFill>
          <a:blip r:embed="rId24">
            <a:extLst>
              <a:ext uri="{28A0092B-C50C-407E-A947-70E740481C1C}">
                <a14:useLocalDpi xmlns:a14="http://schemas.microsoft.com/office/drawing/2010/main" val="0"/>
              </a:ext>
            </a:extLst>
          </a:blip>
          <a:srcRect/>
          <a:stretch>
            <a:fillRect/>
          </a:stretch>
        </p:blipFill>
        <p:spPr bwMode="auto">
          <a:xfrm>
            <a:off x="6327245" y="1482770"/>
            <a:ext cx="1205052" cy="1013895"/>
          </a:xfrm>
          <a:prstGeom prst="rect">
            <a:avLst/>
          </a:prstGeom>
          <a:noFill/>
          <a:ln>
            <a:noFill/>
          </a:ln>
        </p:spPr>
      </p:pic>
      <p:pic>
        <p:nvPicPr>
          <p:cNvPr id="34" name="Picture 34" descr="Captura de pantalla 2017-08-22 a las 15.23.13.png"/>
          <p:cNvPicPr>
            <a:picLocks noChangeAspect="1"/>
          </p:cNvPicPr>
          <p:nvPr/>
        </p:nvPicPr>
        <p:blipFill>
          <a:blip r:embed="rId25"/>
          <a:stretch>
            <a:fillRect/>
          </a:stretch>
        </p:blipFill>
        <p:spPr>
          <a:xfrm>
            <a:off x="1807590" y="5984100"/>
            <a:ext cx="1441020" cy="681606"/>
          </a:xfrm>
          <a:prstGeom prst="rect">
            <a:avLst/>
          </a:prstGeom>
        </p:spPr>
      </p:pic>
      <p:pic>
        <p:nvPicPr>
          <p:cNvPr id="36" name="Picture 36" descr="Captura de pantalla 2017-08-22 a las 15.24.17.png"/>
          <p:cNvPicPr>
            <a:picLocks noChangeAspect="1"/>
          </p:cNvPicPr>
          <p:nvPr/>
        </p:nvPicPr>
        <p:blipFill>
          <a:blip r:embed="rId26"/>
          <a:stretch>
            <a:fillRect/>
          </a:stretch>
        </p:blipFill>
        <p:spPr>
          <a:xfrm>
            <a:off x="3439963" y="5949681"/>
            <a:ext cx="905253" cy="723900"/>
          </a:xfrm>
          <a:prstGeom prst="rect">
            <a:avLst/>
          </a:prstGeom>
        </p:spPr>
      </p:pic>
      <p:pic>
        <p:nvPicPr>
          <p:cNvPr id="38" name="Picture 38" descr="Captura de pantalla 2017-08-22 a las 15.24.43.png"/>
          <p:cNvPicPr>
            <a:picLocks noChangeAspect="1"/>
          </p:cNvPicPr>
          <p:nvPr/>
        </p:nvPicPr>
        <p:blipFill>
          <a:blip r:embed="rId27"/>
          <a:stretch>
            <a:fillRect/>
          </a:stretch>
        </p:blipFill>
        <p:spPr>
          <a:xfrm>
            <a:off x="7699419" y="4822452"/>
            <a:ext cx="1105362" cy="790575"/>
          </a:xfrm>
          <a:prstGeom prst="rect">
            <a:avLst/>
          </a:prstGeom>
        </p:spPr>
      </p:pic>
      <p:sp>
        <p:nvSpPr>
          <p:cNvPr id="4" name="Arrow: Down 3"/>
          <p:cNvSpPr/>
          <p:nvPr/>
        </p:nvSpPr>
        <p:spPr>
          <a:xfrm rot="2760000">
            <a:off x="3201739" y="3248025"/>
            <a:ext cx="713988" cy="13015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8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 presetClass="entr" presetSubtype="4"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childTnLst>
                          </p:cTn>
                        </p:par>
                        <p:par>
                          <p:cTn id="60" fill="hold">
                            <p:stCondLst>
                              <p:cond delay="6000"/>
                            </p:stCondLst>
                            <p:childTnLst>
                              <p:par>
                                <p:cTn id="61" presetID="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par>
                          <p:cTn id="65" fill="hold">
                            <p:stCondLst>
                              <p:cond delay="6500"/>
                            </p:stCondLst>
                            <p:childTnLst>
                              <p:par>
                                <p:cTn id="66" presetID="2" presetClass="entr" presetSubtype="4"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1+#ppt_h/2"/>
                                          </p:val>
                                        </p:tav>
                                        <p:tav tm="100000">
                                          <p:val>
                                            <p:strVal val="#ppt_y"/>
                                          </p:val>
                                        </p:tav>
                                      </p:tavLst>
                                    </p:anim>
                                  </p:childTnLst>
                                </p:cTn>
                              </p:par>
                            </p:childTnLst>
                          </p:cTn>
                        </p:par>
                        <p:par>
                          <p:cTn id="70" fill="hold">
                            <p:stCondLst>
                              <p:cond delay="7000"/>
                            </p:stCondLst>
                            <p:childTnLst>
                              <p:par>
                                <p:cTn id="71" presetID="2" presetClass="entr" presetSubtype="4"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childTnLst>
                          </p:cTn>
                        </p:par>
                        <p:par>
                          <p:cTn id="75" fill="hold">
                            <p:stCondLst>
                              <p:cond delay="7500"/>
                            </p:stCondLst>
                            <p:childTnLst>
                              <p:par>
                                <p:cTn id="76" presetID="2" presetClass="entr" presetSubtype="4"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fill="hold"/>
                                        <p:tgtEl>
                                          <p:spTgt spid="11"/>
                                        </p:tgtEl>
                                        <p:attrNameLst>
                                          <p:attrName>ppt_x</p:attrName>
                                        </p:attrNameLst>
                                      </p:cBhvr>
                                      <p:tavLst>
                                        <p:tav tm="0">
                                          <p:val>
                                            <p:strVal val="#ppt_x"/>
                                          </p:val>
                                        </p:tav>
                                        <p:tav tm="100000">
                                          <p:val>
                                            <p:strVal val="#ppt_x"/>
                                          </p:val>
                                        </p:tav>
                                      </p:tavLst>
                                    </p:anim>
                                    <p:anim calcmode="lin" valueType="num">
                                      <p:cBhvr additive="base">
                                        <p:cTn id="79" dur="500" fill="hold"/>
                                        <p:tgtEl>
                                          <p:spTgt spid="11"/>
                                        </p:tgtEl>
                                        <p:attrNameLst>
                                          <p:attrName>ppt_y</p:attrName>
                                        </p:attrNameLst>
                                      </p:cBhvr>
                                      <p:tavLst>
                                        <p:tav tm="0">
                                          <p:val>
                                            <p:strVal val="1+#ppt_h/2"/>
                                          </p:val>
                                        </p:tav>
                                        <p:tav tm="100000">
                                          <p:val>
                                            <p:strVal val="#ppt_y"/>
                                          </p:val>
                                        </p:tav>
                                      </p:tavLst>
                                    </p:anim>
                                  </p:childTnLst>
                                </p:cTn>
                              </p:par>
                            </p:childTnLst>
                          </p:cTn>
                        </p:par>
                        <p:par>
                          <p:cTn id="80" fill="hold">
                            <p:stCondLst>
                              <p:cond delay="8000"/>
                            </p:stCondLst>
                            <p:childTnLst>
                              <p:par>
                                <p:cTn id="81" presetID="2" presetClass="entr" presetSubtype="4"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576064"/>
          </a:xfrm>
        </p:spPr>
        <p:txBody>
          <a:bodyPr>
            <a:normAutofit/>
          </a:bodyPr>
          <a:lstStyle/>
          <a:p>
            <a:r>
              <a:rPr lang="fr-CH" sz="2000" b="1" dirty="0"/>
              <a:t>2</a:t>
            </a:r>
            <a:r>
              <a:rPr lang="fr-CH" sz="2000" b="1" dirty="0" smtClean="0"/>
              <a:t>. Les Nations Unies - Ventes mondiales en 2016</a:t>
            </a:r>
            <a:endParaRPr lang="fr-CH" sz="20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966893759"/>
              </p:ext>
            </p:extLst>
          </p:nvPr>
        </p:nvGraphicFramePr>
        <p:xfrm>
          <a:off x="3898900" y="1407688"/>
          <a:ext cx="4787900" cy="4368444"/>
        </p:xfrm>
        <a:graphic>
          <a:graphicData uri="http://schemas.openxmlformats.org/drawingml/2006/table">
            <a:tbl>
              <a:tblPr firstRow="1" firstCol="1" bandRow="1">
                <a:tableStyleId>{5C22544A-7EE6-4342-B048-85BDC9FD1C3A}</a:tableStyleId>
              </a:tblPr>
              <a:tblGrid>
                <a:gridCol w="512114"/>
                <a:gridCol w="956618"/>
                <a:gridCol w="1659584"/>
                <a:gridCol w="1659584"/>
              </a:tblGrid>
              <a:tr h="342025">
                <a:tc>
                  <a:txBody>
                    <a:bodyPr/>
                    <a:lstStyle/>
                    <a:p>
                      <a:pPr algn="just">
                        <a:lnSpc>
                          <a:spcPct val="115000"/>
                        </a:lnSpc>
                        <a:spcAft>
                          <a:spcPts val="0"/>
                        </a:spcAft>
                      </a:pPr>
                      <a:r>
                        <a:rPr lang="fr-CH" sz="1000" dirty="0">
                          <a:effectLst/>
                        </a:rPr>
                        <a:t>Rang</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a:effectLst/>
                        </a:rPr>
                        <a:t>Pays</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a:effectLst/>
                        </a:rPr>
                        <a:t>Chiffre d’affaires</a:t>
                      </a:r>
                      <a:endParaRPr lang="fr-CH" sz="1100" dirty="0">
                        <a:effectLst/>
                      </a:endParaRPr>
                    </a:p>
                    <a:p>
                      <a:pPr algn="just">
                        <a:lnSpc>
                          <a:spcPct val="115000"/>
                        </a:lnSpc>
                        <a:spcAft>
                          <a:spcPts val="0"/>
                        </a:spcAft>
                      </a:pPr>
                      <a:r>
                        <a:rPr lang="fr-CH" sz="1000" dirty="0">
                          <a:effectLst/>
                        </a:rPr>
                        <a:t> </a:t>
                      </a:r>
                      <a:r>
                        <a:rPr lang="fr-CH" sz="1000" dirty="0" smtClean="0">
                          <a:effectLst/>
                        </a:rPr>
                        <a:t>(en million de dollars)</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 total</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1</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a:effectLst/>
                        </a:rPr>
                        <a:t>Etats-Unis </a:t>
                      </a:r>
                      <a:endParaRPr lang="fr-CH" sz="1100">
                        <a:effectLst/>
                        <a:latin typeface="Calibri"/>
                        <a:ea typeface="Times New Roman"/>
                        <a:cs typeface="Times New Roman"/>
                      </a:endParaRPr>
                    </a:p>
                  </a:txBody>
                  <a:tcPr marL="65733" marR="65733" marT="0" marB="0"/>
                </a:tc>
                <a:tc>
                  <a:txBody>
                    <a:bodyPr/>
                    <a:lstStyle/>
                    <a:p>
                      <a:pPr>
                        <a:lnSpc>
                          <a:spcPts val="1680"/>
                        </a:lnSpc>
                        <a:spcAft>
                          <a:spcPts val="0"/>
                        </a:spcAft>
                      </a:pPr>
                      <a:r>
                        <a:rPr lang="en-US" sz="1000" dirty="0">
                          <a:effectLst/>
                        </a:rPr>
                        <a:t>$</a:t>
                      </a:r>
                      <a:r>
                        <a:rPr lang="en-US" sz="1000" dirty="0" smtClean="0">
                          <a:effectLst/>
                        </a:rPr>
                        <a:t>1,585,99</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8,95</a:t>
                      </a:r>
                      <a:endParaRPr lang="fr-CH" sz="1100" dirty="0">
                        <a:effectLst/>
                        <a:latin typeface="Calibri"/>
                        <a:ea typeface="Times New Roman"/>
                        <a:cs typeface="Times New Roman"/>
                      </a:endParaRPr>
                    </a:p>
                  </a:txBody>
                  <a:tcPr marL="65733" marR="65733" marT="0" marB="0"/>
                </a:tc>
              </a:tr>
              <a:tr h="446684">
                <a:tc>
                  <a:txBody>
                    <a:bodyPr/>
                    <a:lstStyle/>
                    <a:p>
                      <a:pPr algn="just">
                        <a:lnSpc>
                          <a:spcPct val="115000"/>
                        </a:lnSpc>
                        <a:spcAft>
                          <a:spcPts val="0"/>
                        </a:spcAft>
                      </a:pPr>
                      <a:r>
                        <a:rPr lang="fr-CH" sz="1000">
                          <a:effectLst/>
                        </a:rPr>
                        <a:t>2</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a:effectLst/>
                        </a:rPr>
                        <a:t>Inde</a:t>
                      </a:r>
                      <a:endParaRPr lang="fr-CH" sz="1100">
                        <a:effectLst/>
                        <a:latin typeface="Calibri"/>
                        <a:ea typeface="Times New Roman"/>
                        <a:cs typeface="Times New Roman"/>
                      </a:endParaRPr>
                    </a:p>
                  </a:txBody>
                  <a:tcPr marL="65733" marR="65733" marT="0" marB="0"/>
                </a:tc>
                <a:tc>
                  <a:txBody>
                    <a:bodyPr/>
                    <a:lstStyle/>
                    <a:p>
                      <a:pPr>
                        <a:lnSpc>
                          <a:spcPts val="1680"/>
                        </a:lnSpc>
                        <a:spcAft>
                          <a:spcPts val="0"/>
                        </a:spcAft>
                      </a:pPr>
                      <a:r>
                        <a:rPr lang="fr-FR" sz="1000" dirty="0">
                          <a:effectLst/>
                        </a:rPr>
                        <a:t>$</a:t>
                      </a:r>
                      <a:r>
                        <a:rPr lang="fr-FR" sz="1000" dirty="0" smtClean="0">
                          <a:effectLst/>
                        </a:rPr>
                        <a:t>1,064,</a:t>
                      </a:r>
                      <a:r>
                        <a:rPr lang="fr-CH" sz="1000" dirty="0" smtClean="0">
                          <a:effectLst/>
                        </a:rPr>
                        <a:t>55</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6,01</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3</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Belgique</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fr-FR" sz="1000" dirty="0" smtClean="0">
                          <a:effectLst/>
                        </a:rPr>
                        <a:t>$</a:t>
                      </a:r>
                      <a:r>
                        <a:rPr lang="fr-CH" sz="1000" dirty="0" smtClean="0">
                          <a:effectLst/>
                        </a:rPr>
                        <a:t>905,97</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5,11</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4</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UAE</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fr-FR" sz="1000" dirty="0" smtClean="0">
                          <a:effectLst/>
                        </a:rPr>
                        <a:t>$</a:t>
                      </a:r>
                      <a:r>
                        <a:rPr lang="fr-CH" sz="1000" dirty="0" smtClean="0">
                          <a:effectLst/>
                        </a:rPr>
                        <a:t>868,83</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4,91</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5</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Danemark</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en-US" sz="1000" dirty="0" smtClean="0">
                          <a:effectLst/>
                        </a:rPr>
                        <a:t>$</a:t>
                      </a:r>
                      <a:r>
                        <a:rPr lang="fr-CH" sz="1000" dirty="0" smtClean="0">
                          <a:effectLst/>
                        </a:rPr>
                        <a:t>738,62</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4,17</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6</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Turquie</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en-US" sz="1000" dirty="0" smtClean="0">
                          <a:effectLst/>
                        </a:rPr>
                        <a:t>$</a:t>
                      </a:r>
                      <a:r>
                        <a:rPr lang="fr-CH" sz="1000" dirty="0" smtClean="0">
                          <a:effectLst/>
                        </a:rPr>
                        <a:t>649,04</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3,66</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7</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France</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en-US" sz="1000" dirty="0" smtClean="0">
                          <a:effectLst/>
                        </a:rPr>
                        <a:t>$</a:t>
                      </a:r>
                      <a:r>
                        <a:rPr lang="fr-CH" sz="1000" dirty="0" smtClean="0">
                          <a:effectLst/>
                        </a:rPr>
                        <a:t>609,48</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3,44</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8</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UK</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en-US" sz="1000" dirty="0" smtClean="0">
                          <a:effectLst/>
                        </a:rPr>
                        <a:t>$</a:t>
                      </a:r>
                      <a:r>
                        <a:rPr lang="fr-CH" sz="1000" dirty="0" smtClean="0">
                          <a:effectLst/>
                        </a:rPr>
                        <a:t>605,49</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3,42</a:t>
                      </a:r>
                      <a:endParaRPr lang="fr-CH" sz="1100" dirty="0">
                        <a:effectLst/>
                        <a:latin typeface="Calibri"/>
                        <a:ea typeface="Times New Roman"/>
                        <a:cs typeface="Times New Roman"/>
                      </a:endParaRPr>
                    </a:p>
                  </a:txBody>
                  <a:tcPr marL="65733" marR="65733" marT="0" marB="0"/>
                </a:tc>
              </a:tr>
              <a:tr h="370465">
                <a:tc>
                  <a:txBody>
                    <a:bodyPr/>
                    <a:lstStyle/>
                    <a:p>
                      <a:pPr algn="just">
                        <a:lnSpc>
                          <a:spcPct val="115000"/>
                        </a:lnSpc>
                        <a:spcAft>
                          <a:spcPts val="0"/>
                        </a:spcAft>
                      </a:pPr>
                      <a:r>
                        <a:rPr lang="fr-CH" sz="1000">
                          <a:effectLst/>
                        </a:rPr>
                        <a:t>9</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latin typeface="+mn-lt"/>
                          <a:ea typeface="+mn-ea"/>
                          <a:cs typeface="+mn-cs"/>
                        </a:rPr>
                        <a:t>Suisse</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0"/>
                        </a:spcAft>
                      </a:pPr>
                      <a:r>
                        <a:rPr lang="fr-FR" sz="1000" dirty="0" smtClean="0">
                          <a:effectLst/>
                        </a:rPr>
                        <a:t>$</a:t>
                      </a:r>
                      <a:r>
                        <a:rPr lang="fr-CH" sz="1000" dirty="0" smtClean="0">
                          <a:effectLst/>
                        </a:rPr>
                        <a:t>440,61</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2,49</a:t>
                      </a:r>
                      <a:endParaRPr lang="fr-CH" sz="1100" dirty="0">
                        <a:effectLst/>
                        <a:latin typeface="Calibri"/>
                        <a:ea typeface="Times New Roman"/>
                        <a:cs typeface="Times New Roman"/>
                      </a:endParaRPr>
                    </a:p>
                  </a:txBody>
                  <a:tcPr marL="65733" marR="65733" marT="0" marB="0"/>
                </a:tc>
              </a:tr>
              <a:tr h="282921">
                <a:tc>
                  <a:txBody>
                    <a:bodyPr/>
                    <a:lstStyle/>
                    <a:p>
                      <a:pPr algn="just">
                        <a:lnSpc>
                          <a:spcPct val="115000"/>
                        </a:lnSpc>
                        <a:spcAft>
                          <a:spcPts val="0"/>
                        </a:spcAft>
                      </a:pPr>
                      <a:r>
                        <a:rPr lang="fr-CH" sz="1000">
                          <a:effectLst/>
                        </a:rPr>
                        <a:t>10</a:t>
                      </a:r>
                      <a:endParaRPr lang="fr-CH" sz="110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000" dirty="0" smtClean="0">
                          <a:effectLst/>
                        </a:rPr>
                        <a:t>Pays Bas</a:t>
                      </a:r>
                      <a:endParaRPr lang="fr-CH" sz="1100" dirty="0">
                        <a:effectLst/>
                        <a:latin typeface="Calibri"/>
                        <a:ea typeface="Times New Roman"/>
                        <a:cs typeface="Times New Roman"/>
                      </a:endParaRPr>
                    </a:p>
                  </a:txBody>
                  <a:tcPr marL="65733" marR="65733" marT="0" marB="0"/>
                </a:tc>
                <a:tc>
                  <a:txBody>
                    <a:bodyPr/>
                    <a:lstStyle/>
                    <a:p>
                      <a:pPr>
                        <a:lnSpc>
                          <a:spcPts val="1680"/>
                        </a:lnSpc>
                        <a:spcAft>
                          <a:spcPts val="375"/>
                        </a:spcAft>
                      </a:pPr>
                      <a:r>
                        <a:rPr lang="fr-FR" sz="1000" dirty="0" smtClean="0">
                          <a:effectLst/>
                        </a:rPr>
                        <a:t>$</a:t>
                      </a:r>
                      <a:r>
                        <a:rPr lang="fr-CH" sz="1000" dirty="0" smtClean="0">
                          <a:effectLst/>
                        </a:rPr>
                        <a:t>428,25</a:t>
                      </a:r>
                      <a:endParaRPr lang="fr-CH" sz="1100" dirty="0">
                        <a:effectLst/>
                      </a:endParaRPr>
                    </a:p>
                    <a:p>
                      <a:pPr algn="just">
                        <a:lnSpc>
                          <a:spcPct val="115000"/>
                        </a:lnSpc>
                        <a:spcAft>
                          <a:spcPts val="0"/>
                        </a:spcAft>
                      </a:pPr>
                      <a:r>
                        <a:rPr lang="fr-CH" sz="1000" dirty="0">
                          <a:effectLst/>
                        </a:rPr>
                        <a:t> </a:t>
                      </a:r>
                      <a:endParaRPr lang="fr-CH" sz="1100" dirty="0">
                        <a:effectLst/>
                        <a:latin typeface="Calibri"/>
                        <a:ea typeface="Times New Roman"/>
                        <a:cs typeface="Times New Roman"/>
                      </a:endParaRPr>
                    </a:p>
                  </a:txBody>
                  <a:tcPr marL="65733" marR="65733" marT="0" marB="0"/>
                </a:tc>
                <a:tc>
                  <a:txBody>
                    <a:bodyPr/>
                    <a:lstStyle/>
                    <a:p>
                      <a:pPr algn="just">
                        <a:lnSpc>
                          <a:spcPct val="115000"/>
                        </a:lnSpc>
                        <a:spcAft>
                          <a:spcPts val="0"/>
                        </a:spcAft>
                      </a:pPr>
                      <a:r>
                        <a:rPr lang="fr-CH" sz="1100" dirty="0" smtClean="0">
                          <a:effectLst/>
                          <a:latin typeface="Calibri"/>
                          <a:ea typeface="Times New Roman"/>
                          <a:cs typeface="Times New Roman"/>
                        </a:rPr>
                        <a:t>2,42</a:t>
                      </a:r>
                      <a:endParaRPr lang="fr-CH" sz="1100" dirty="0">
                        <a:effectLst/>
                        <a:latin typeface="Calibri"/>
                        <a:ea typeface="Times New Roman"/>
                        <a:cs typeface="Times New Roman"/>
                      </a:endParaRPr>
                    </a:p>
                  </a:txBody>
                  <a:tcPr marL="65733" marR="65733" marT="0" marB="0"/>
                </a:tc>
              </a:tr>
            </a:tbl>
          </a:graphicData>
        </a:graphic>
      </p:graphicFrame>
      <p:sp>
        <p:nvSpPr>
          <p:cNvPr id="6" name="Rectangle 5"/>
          <p:cNvSpPr/>
          <p:nvPr/>
        </p:nvSpPr>
        <p:spPr>
          <a:xfrm>
            <a:off x="155448" y="1289304"/>
            <a:ext cx="3603752" cy="4524315"/>
          </a:xfrm>
          <a:prstGeom prst="rect">
            <a:avLst/>
          </a:prstGeom>
        </p:spPr>
        <p:txBody>
          <a:bodyPr wrap="square">
            <a:spAutoFit/>
          </a:bodyPr>
          <a:lstStyle/>
          <a:p>
            <a:pPr algn="just"/>
            <a:r>
              <a:rPr lang="fr-CH" sz="1400" dirty="0"/>
              <a:t>L’ensemble </a:t>
            </a:r>
            <a:r>
              <a:rPr lang="fr-CH" sz="1400" dirty="0" smtClean="0"/>
              <a:t>des organismes liés aux Nations Unies  achète </a:t>
            </a:r>
            <a:r>
              <a:rPr lang="fr-CH" sz="1400" dirty="0"/>
              <a:t>d’une manière cumulée et principalement par appels d’offre, pour plus de </a:t>
            </a:r>
            <a:r>
              <a:rPr lang="fr-CH" sz="1400" dirty="0" smtClean="0"/>
              <a:t>17,72 </a:t>
            </a:r>
            <a:r>
              <a:rPr lang="fr-CH" sz="1400" dirty="0"/>
              <a:t>milliards de USD/an</a:t>
            </a:r>
            <a:r>
              <a:rPr lang="fr-CH" sz="1400" dirty="0" smtClean="0"/>
              <a:t>.</a:t>
            </a:r>
          </a:p>
          <a:p>
            <a:pPr algn="just"/>
            <a:endParaRPr lang="fr-CH" sz="1400" dirty="0"/>
          </a:p>
          <a:p>
            <a:pPr algn="just"/>
            <a:r>
              <a:rPr lang="fr-CH" sz="1400" dirty="0" smtClean="0"/>
              <a:t>La </a:t>
            </a:r>
            <a:r>
              <a:rPr lang="fr-CH" sz="1400" dirty="0"/>
              <a:t>Belgique occupe, en </a:t>
            </a:r>
            <a:r>
              <a:rPr lang="fr-CH" sz="1400" dirty="0" smtClean="0"/>
              <a:t>2016, </a:t>
            </a:r>
            <a:r>
              <a:rPr lang="fr-CH" sz="1400" dirty="0"/>
              <a:t>la </a:t>
            </a:r>
            <a:r>
              <a:rPr lang="fr-CH" dirty="0" smtClean="0">
                <a:solidFill>
                  <a:srgbClr val="FF0000"/>
                </a:solidFill>
              </a:rPr>
              <a:t>3ème </a:t>
            </a:r>
            <a:r>
              <a:rPr lang="fr-CH" dirty="0">
                <a:solidFill>
                  <a:srgbClr val="FF0000"/>
                </a:solidFill>
              </a:rPr>
              <a:t>position </a:t>
            </a:r>
            <a:r>
              <a:rPr lang="fr-CH" sz="1400" dirty="0"/>
              <a:t>en termes de ventes de biens et services aux Nations Unies avec un total de </a:t>
            </a:r>
            <a:r>
              <a:rPr lang="fr-CH" sz="1400" dirty="0" smtClean="0"/>
              <a:t>$905,97 </a:t>
            </a:r>
            <a:r>
              <a:rPr lang="fr-CH" sz="1400" dirty="0"/>
              <a:t>million, soit </a:t>
            </a:r>
            <a:r>
              <a:rPr lang="fr-CH" sz="1400" dirty="0" smtClean="0"/>
              <a:t>5,11 </a:t>
            </a:r>
            <a:r>
              <a:rPr lang="fr-CH" sz="1400" dirty="0"/>
              <a:t>% du total. Au total, la Belgique vend à 34 organisations différentes des Nations Unies, 777 compagnies sont enregistrées à l’</a:t>
            </a:r>
            <a:r>
              <a:rPr lang="fr-CH" sz="1400" dirty="0">
                <a:solidFill>
                  <a:srgbClr val="FF0000"/>
                </a:solidFill>
              </a:rPr>
              <a:t>UNGM</a:t>
            </a:r>
            <a:r>
              <a:rPr lang="fr-CH" sz="1400" dirty="0"/>
              <a:t>.</a:t>
            </a:r>
          </a:p>
          <a:p>
            <a:pPr algn="just"/>
            <a:endParaRPr lang="en-US" sz="1400" dirty="0" smtClean="0"/>
          </a:p>
          <a:p>
            <a:pPr algn="just"/>
            <a:r>
              <a:rPr lang="fr-FR" sz="1400" dirty="0" smtClean="0"/>
              <a:t>Produits: Pharmacie, produits contraceptifs, vaccins, nourriture, boissons, équipements médicaux, équipements sportifs et de loisirs, construction, autres. </a:t>
            </a:r>
          </a:p>
        </p:txBody>
      </p:sp>
    </p:spTree>
    <p:extLst>
      <p:ext uri="{BB962C8B-B14F-4D97-AF65-F5344CB8AC3E}">
        <p14:creationId xmlns:p14="http://schemas.microsoft.com/office/powerpoint/2010/main" val="2664250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700" b="1" dirty="0" smtClean="0">
                <a:ea typeface="ＭＳ Ｐゴシック" charset="0"/>
              </a:rPr>
              <a:t>Principales </a:t>
            </a:r>
            <a:r>
              <a:rPr lang="fr-FR" sz="2700" b="1" dirty="0">
                <a:ea typeface="ＭＳ Ｐゴシック" charset="0"/>
              </a:rPr>
              <a:t>ORGANISATIONS INTERNATIONALES que vous pouvez </a:t>
            </a:r>
            <a:r>
              <a:rPr lang="fr-FR" sz="2700" b="1" dirty="0" smtClean="0">
                <a:ea typeface="ＭＳ Ｐゴシック" charset="0"/>
              </a:rPr>
              <a:t>approcher, </a:t>
            </a:r>
            <a:r>
              <a:rPr lang="fr-FR" sz="2700" b="1" dirty="0">
                <a:ea typeface="ＭＳ Ｐゴシック" charset="0"/>
              </a:rPr>
              <a:t>à </a:t>
            </a:r>
            <a:r>
              <a:rPr lang="fr-FR" sz="2700" b="1" dirty="0" smtClean="0">
                <a:ea typeface="ＭＳ Ｐゴシック" charset="0"/>
              </a:rPr>
              <a:t>Genève, </a:t>
            </a:r>
            <a:r>
              <a:rPr lang="fr-FR" sz="2700" b="1" dirty="0">
                <a:ea typeface="ＭＳ Ｐゴシック" charset="0"/>
              </a:rPr>
              <a:t>en direct ou via notre </a:t>
            </a:r>
            <a:r>
              <a:rPr lang="fr-FR" sz="2700" b="1" dirty="0" smtClean="0">
                <a:ea typeface="ＭＳ Ｐゴシック" charset="0"/>
              </a:rPr>
              <a:t>bureau AWEX</a:t>
            </a:r>
            <a:endParaRPr lang="fr-CH"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939" y="2560480"/>
            <a:ext cx="5314122" cy="30991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514" y="4267200"/>
            <a:ext cx="1753734" cy="1136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75" y="1770574"/>
            <a:ext cx="1789043" cy="574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949" y="1667317"/>
            <a:ext cx="2299326" cy="68358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3" y="4152859"/>
            <a:ext cx="1890183" cy="14176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0279" y="2609850"/>
            <a:ext cx="1368204" cy="134554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927" y="2609850"/>
            <a:ext cx="1426817" cy="142681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0832" y="1564060"/>
            <a:ext cx="3119884" cy="779971"/>
          </a:xfrm>
          <a:prstGeom prst="rect">
            <a:avLst/>
          </a:prstGeom>
        </p:spPr>
      </p:pic>
      <p:pic>
        <p:nvPicPr>
          <p:cNvPr id="15" name="Picture 15" descr="Captura de pantalla 2017-08-22 a las 14.40.36.png"/>
          <p:cNvPicPr>
            <a:picLocks noChangeAspect="1"/>
          </p:cNvPicPr>
          <p:nvPr/>
        </p:nvPicPr>
        <p:blipFill>
          <a:blip r:embed="rId10"/>
          <a:stretch>
            <a:fillRect/>
          </a:stretch>
        </p:blipFill>
        <p:spPr>
          <a:xfrm>
            <a:off x="2042042" y="5882429"/>
            <a:ext cx="813814" cy="864214"/>
          </a:xfrm>
          <a:prstGeom prst="rect">
            <a:avLst/>
          </a:prstGeom>
        </p:spPr>
      </p:pic>
      <p:sp>
        <p:nvSpPr>
          <p:cNvPr id="3" name="Arrow: Down 2"/>
          <p:cNvSpPr/>
          <p:nvPr/>
        </p:nvSpPr>
        <p:spPr>
          <a:xfrm rot="2760000">
            <a:off x="2757057" y="3502034"/>
            <a:ext cx="713988" cy="13015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Résultat d’images pour logo oi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8612" y="5830987"/>
            <a:ext cx="1246684" cy="9670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9536" y="5911330"/>
            <a:ext cx="806412" cy="80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2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00" autoRev="1" fill="remove"/>
                                        <p:tgtEl>
                                          <p:spTgt spid="3"/>
                                        </p:tgtEl>
                                        <p:attrNameLst>
                                          <p:attrName>style.color</p:attrName>
                                        </p:attrNameLst>
                                      </p:cBhvr>
                                      <p:to>
                                        <a:schemeClr val="bg1"/>
                                      </p:to>
                                    </p:animClr>
                                    <p:animClr clrSpc="rgb" dir="cw">
                                      <p:cBhvr>
                                        <p:cTn id="7" dur="500" autoRev="1" fill="remove"/>
                                        <p:tgtEl>
                                          <p:spTgt spid="3"/>
                                        </p:tgtEl>
                                        <p:attrNameLst>
                                          <p:attrName>fillcolor</p:attrName>
                                        </p:attrNameLst>
                                      </p:cBhvr>
                                      <p:to>
                                        <a:schemeClr val="bg1"/>
                                      </p:to>
                                    </p:animClr>
                                    <p:set>
                                      <p:cBhvr>
                                        <p:cTn id="8" dur="500" autoRev="1" fill="remove"/>
                                        <p:tgtEl>
                                          <p:spTgt spid="3"/>
                                        </p:tgtEl>
                                        <p:attrNameLst>
                                          <p:attrName>fill.type</p:attrName>
                                        </p:attrNameLst>
                                      </p:cBhvr>
                                      <p:to>
                                        <p:strVal val="solid"/>
                                      </p:to>
                                    </p:set>
                                    <p:set>
                                      <p:cBhvr>
                                        <p:cTn id="9" dur="500" autoRev="1" fill="remove"/>
                                        <p:tgtEl>
                                          <p:spTgt spid="3"/>
                                        </p:tgtEl>
                                        <p:attrNameLst>
                                          <p:attrName>fill.on</p:attrName>
                                        </p:attrNameLst>
                                      </p:cBhvr>
                                      <p:to>
                                        <p:strVal val="true"/>
                                      </p:to>
                                    </p:se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additive="base">
                                        <p:cTn id="52" dur="500" fill="hold"/>
                                        <p:tgtEl>
                                          <p:spTgt spid="1026"/>
                                        </p:tgtEl>
                                        <p:attrNameLst>
                                          <p:attrName>ppt_x</p:attrName>
                                        </p:attrNameLst>
                                      </p:cBhvr>
                                      <p:tavLst>
                                        <p:tav tm="0">
                                          <p:val>
                                            <p:strVal val="#ppt_x"/>
                                          </p:val>
                                        </p:tav>
                                        <p:tav tm="100000">
                                          <p:val>
                                            <p:strVal val="#ppt_x"/>
                                          </p:val>
                                        </p:tav>
                                      </p:tavLst>
                                    </p:anim>
                                    <p:anim calcmode="lin" valueType="num">
                                      <p:cBhvr additive="base">
                                        <p:cTn id="53" dur="500" fill="hold"/>
                                        <p:tgtEl>
                                          <p:spTgt spid="102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981" y="1600201"/>
            <a:ext cx="8229600" cy="3800230"/>
          </a:xfrm>
        </p:spPr>
        <p:txBody>
          <a:bodyPr>
            <a:normAutofit/>
          </a:bodyPr>
          <a:lstStyle/>
          <a:p>
            <a:pPr marL="0" indent="0" algn="just">
              <a:buNone/>
              <a:defRPr/>
            </a:pPr>
            <a:r>
              <a:rPr lang="fr-FR" sz="1800" dirty="0">
                <a:solidFill>
                  <a:srgbClr val="000000"/>
                </a:solidFill>
                <a:latin typeface="Arial" panose="020B0604020202020204" pitchFamily="34" charset="0"/>
                <a:cs typeface="Arial" panose="020B0604020202020204" pitchFamily="34" charset="0"/>
              </a:rPr>
              <a:t>Pour toutes les organisations </a:t>
            </a:r>
            <a:r>
              <a:rPr lang="fr-FR" sz="1800" dirty="0" smtClean="0">
                <a:solidFill>
                  <a:srgbClr val="000000"/>
                </a:solidFill>
                <a:latin typeface="Arial" panose="020B0604020202020204" pitchFamily="34" charset="0"/>
                <a:cs typeface="Arial" panose="020B0604020202020204" pitchFamily="34" charset="0"/>
              </a:rPr>
              <a:t>dépendantes </a:t>
            </a:r>
            <a:r>
              <a:rPr lang="fr-FR" sz="1800" dirty="0">
                <a:solidFill>
                  <a:srgbClr val="000000"/>
                </a:solidFill>
                <a:latin typeface="Arial" panose="020B0604020202020204" pitchFamily="34" charset="0"/>
                <a:cs typeface="Arial" panose="020B0604020202020204" pitchFamily="34" charset="0"/>
              </a:rPr>
              <a:t>des Nations Unies, l’enregistrement sur le site de </a:t>
            </a:r>
            <a:r>
              <a:rPr lang="fr-FR" sz="1800" dirty="0" smtClean="0">
                <a:solidFill>
                  <a:srgbClr val="000000"/>
                </a:solidFill>
                <a:latin typeface="Arial" panose="020B0604020202020204" pitchFamily="34" charset="0"/>
                <a:cs typeface="Arial" panose="020B0604020202020204" pitchFamily="34" charset="0"/>
              </a:rPr>
              <a:t>l’UNGM (</a:t>
            </a:r>
            <a:r>
              <a:rPr lang="fr-BE" sz="1800" dirty="0" smtClean="0">
                <a:solidFill>
                  <a:srgbClr val="000000"/>
                </a:solidFill>
                <a:latin typeface="Arial" panose="020B0604020202020204" pitchFamily="34" charset="0"/>
                <a:cs typeface="Arial" panose="020B0604020202020204" pitchFamily="34" charset="0"/>
              </a:rPr>
              <a:t>qui représente 60</a:t>
            </a:r>
            <a:r>
              <a:rPr lang="fr-BE" sz="1800" dirty="0">
                <a:solidFill>
                  <a:srgbClr val="000000"/>
                </a:solidFill>
                <a:latin typeface="Arial" panose="020B0604020202020204" pitchFamily="34" charset="0"/>
                <a:cs typeface="Arial" panose="020B0604020202020204" pitchFamily="34" charset="0"/>
              </a:rPr>
              <a:t>% des appels d’offre de l’ensemble des agences spécialisées du système </a:t>
            </a:r>
            <a:r>
              <a:rPr lang="fr-BE" sz="1800" dirty="0" smtClean="0">
                <a:solidFill>
                  <a:srgbClr val="000000"/>
                </a:solidFill>
                <a:latin typeface="Arial" panose="020B0604020202020204" pitchFamily="34" charset="0"/>
                <a:cs typeface="Arial" panose="020B0604020202020204" pitchFamily="34" charset="0"/>
              </a:rPr>
              <a:t>UN) </a:t>
            </a:r>
            <a:r>
              <a:rPr lang="fr-FR" sz="1800" dirty="0" smtClean="0">
                <a:solidFill>
                  <a:srgbClr val="000000"/>
                </a:solidFill>
                <a:latin typeface="Arial" panose="020B0604020202020204" pitchFamily="34" charset="0"/>
                <a:cs typeface="Arial" panose="020B0604020202020204" pitchFamily="34" charset="0"/>
              </a:rPr>
              <a:t>est </a:t>
            </a:r>
            <a:r>
              <a:rPr lang="fr-FR" sz="1800" dirty="0">
                <a:solidFill>
                  <a:srgbClr val="000000"/>
                </a:solidFill>
                <a:latin typeface="Arial" panose="020B0604020202020204" pitchFamily="34" charset="0"/>
                <a:cs typeface="Arial" panose="020B0604020202020204" pitchFamily="34" charset="0"/>
              </a:rPr>
              <a:t>vivement recommandé: </a:t>
            </a:r>
            <a:r>
              <a:rPr lang="fr-FR" sz="1800" dirty="0">
                <a:solidFill>
                  <a:srgbClr val="000000"/>
                </a:solidFill>
                <a:latin typeface="Arial" panose="020B0604020202020204" pitchFamily="34" charset="0"/>
                <a:cs typeface="Arial" panose="020B0604020202020204" pitchFamily="34" charset="0"/>
                <a:hlinkClick r:id="rId2"/>
              </a:rPr>
              <a:t>www.ungm.org</a:t>
            </a:r>
            <a:endParaRPr lang="fr-FR" sz="1800" dirty="0">
              <a:solidFill>
                <a:srgbClr val="000000"/>
              </a:solidFill>
              <a:latin typeface="Arial" panose="020B0604020202020204" pitchFamily="34" charset="0"/>
              <a:cs typeface="Arial" panose="020B0604020202020204" pitchFamily="34" charset="0"/>
            </a:endParaRPr>
          </a:p>
          <a:p>
            <a:pPr algn="just">
              <a:defRPr/>
            </a:pPr>
            <a:endParaRPr lang="fr-FR" sz="1800" dirty="0">
              <a:solidFill>
                <a:srgbClr val="000000"/>
              </a:solidFill>
              <a:latin typeface="Arial" panose="020B0604020202020204" pitchFamily="34" charset="0"/>
              <a:cs typeface="Arial" panose="020B0604020202020204" pitchFamily="34" charset="0"/>
            </a:endParaRPr>
          </a:p>
          <a:p>
            <a:pPr marL="0" indent="0">
              <a:buNone/>
              <a:defRPr/>
            </a:pPr>
            <a:r>
              <a:rPr lang="fr-FR" sz="1800" dirty="0">
                <a:solidFill>
                  <a:srgbClr val="000000"/>
                </a:solidFill>
                <a:latin typeface="Arial" panose="020B0604020202020204" pitchFamily="34" charset="0"/>
                <a:cs typeface="Arial" panose="020B0604020202020204" pitchFamily="34" charset="0"/>
              </a:rPr>
              <a:t>La consultation </a:t>
            </a:r>
            <a:r>
              <a:rPr lang="fr-FR" sz="1800" dirty="0" smtClean="0">
                <a:solidFill>
                  <a:srgbClr val="000000"/>
                </a:solidFill>
                <a:latin typeface="Arial" panose="020B0604020202020204" pitchFamily="34" charset="0"/>
                <a:cs typeface="Arial" panose="020B0604020202020204" pitchFamily="34" charset="0"/>
              </a:rPr>
              <a:t>du </a:t>
            </a:r>
            <a:r>
              <a:rPr lang="fr-FR" sz="1800" dirty="0">
                <a:solidFill>
                  <a:srgbClr val="000000"/>
                </a:solidFill>
                <a:latin typeface="Arial" panose="020B0604020202020204" pitchFamily="34" charset="0"/>
                <a:cs typeface="Arial" panose="020B0604020202020204" pitchFamily="34" charset="0"/>
              </a:rPr>
              <a:t>rapport statistique annuel du United Nations Procurement sera aussi très utile pour un vendeur: </a:t>
            </a:r>
            <a:r>
              <a:rPr lang="fr-FR" sz="1800" dirty="0">
                <a:solidFill>
                  <a:srgbClr val="000000"/>
                </a:solidFill>
                <a:latin typeface="Arial" panose="020B0604020202020204" pitchFamily="34" charset="0"/>
                <a:cs typeface="Arial" panose="020B0604020202020204" pitchFamily="34" charset="0"/>
                <a:hlinkClick r:id="rId3"/>
              </a:rPr>
              <a:t>https://www.unops.org/SiteCollectionDocuments/ASR/2016_ASR.pdf</a:t>
            </a:r>
            <a:r>
              <a:rPr lang="fr-FR" sz="1800" dirty="0">
                <a:solidFill>
                  <a:srgbClr val="000000"/>
                </a:solidFill>
                <a:latin typeface="Arial" panose="020B0604020202020204" pitchFamily="34" charset="0"/>
                <a:cs typeface="Arial" panose="020B0604020202020204" pitchFamily="34" charset="0"/>
              </a:rPr>
              <a:t> </a:t>
            </a:r>
            <a:endParaRPr lang="fr-FR" sz="1800" dirty="0" smtClean="0">
              <a:solidFill>
                <a:srgbClr val="000000"/>
              </a:solidFill>
              <a:latin typeface="Arial" panose="020B0604020202020204" pitchFamily="34" charset="0"/>
              <a:cs typeface="Arial" panose="020B0604020202020204" pitchFamily="34" charset="0"/>
            </a:endParaRPr>
          </a:p>
          <a:p>
            <a:pPr marL="0" indent="0">
              <a:buNone/>
              <a:defRPr/>
            </a:pPr>
            <a:r>
              <a:rPr lang="fr-FR" sz="1800" dirty="0" smtClean="0">
                <a:solidFill>
                  <a:srgbClr val="000000"/>
                </a:solidFill>
                <a:latin typeface="Arial" panose="020B0604020202020204" pitchFamily="34" charset="0"/>
                <a:cs typeface="Arial" panose="020B0604020202020204" pitchFamily="34" charset="0"/>
              </a:rPr>
              <a:t>(</a:t>
            </a:r>
            <a:r>
              <a:rPr lang="fr-FR" sz="1800" dirty="0">
                <a:solidFill>
                  <a:srgbClr val="000000"/>
                </a:solidFill>
                <a:latin typeface="Arial" panose="020B0604020202020204" pitchFamily="34" charset="0"/>
                <a:cs typeface="Arial" panose="020B0604020202020204" pitchFamily="34" charset="0"/>
              </a:rPr>
              <a:t>Belgique en page 94</a:t>
            </a:r>
            <a:r>
              <a:rPr lang="fr-FR" sz="1800" dirty="0" smtClean="0">
                <a:solidFill>
                  <a:srgbClr val="000000"/>
                </a:solidFill>
                <a:latin typeface="Arial" panose="020B0604020202020204" pitchFamily="34" charset="0"/>
                <a:cs typeface="Arial" panose="020B0604020202020204" pitchFamily="34" charset="0"/>
              </a:rPr>
              <a:t>)</a:t>
            </a:r>
          </a:p>
          <a:p>
            <a:pPr marL="0" indent="0">
              <a:buNone/>
            </a:pPr>
            <a:endParaRPr lang="en-GB" sz="1800" dirty="0"/>
          </a:p>
        </p:txBody>
      </p:sp>
      <p:sp>
        <p:nvSpPr>
          <p:cNvPr id="4" name="Title 1"/>
          <p:cNvSpPr txBox="1">
            <a:spLocks/>
          </p:cNvSpPr>
          <p:nvPr/>
        </p:nvSpPr>
        <p:spPr>
          <a:xfrm>
            <a:off x="457200" y="274638"/>
            <a:ext cx="8229600" cy="1143000"/>
          </a:xfrm>
          <a:prstGeom prst="rect">
            <a:avLst/>
          </a:prstGeom>
          <a:solidFill>
            <a:srgbClr val="4F81BD"/>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6" name="Title 1"/>
          <p:cNvSpPr txBox="1">
            <a:spLocks/>
          </p:cNvSpPr>
          <p:nvPr/>
        </p:nvSpPr>
        <p:spPr>
          <a:xfrm>
            <a:off x="595981" y="660950"/>
            <a:ext cx="6394100" cy="37037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FR" sz="2400" dirty="0">
                <a:solidFill>
                  <a:schemeClr val="bg1"/>
                </a:solidFill>
                <a:ea typeface="ＭＳ Ｐゴシック" charset="0"/>
              </a:rPr>
              <a:t>Comment devenir un fournisseur potentiel du système des Nations Unies :</a:t>
            </a:r>
            <a:endParaRPr lang="en-GB" sz="2400" dirty="0">
              <a:solidFill>
                <a:schemeClr val="bg1"/>
              </a:solidFill>
            </a:endParaRPr>
          </a:p>
        </p:txBody>
      </p:sp>
    </p:spTree>
    <p:extLst>
      <p:ext uri="{BB962C8B-B14F-4D97-AF65-F5344CB8AC3E}">
        <p14:creationId xmlns:p14="http://schemas.microsoft.com/office/powerpoint/2010/main" val="102343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46294"/>
            <a:ext cx="8229600" cy="571500"/>
          </a:xfrm>
          <a:prstGeom prst="rect">
            <a:avLst/>
          </a:prstGeom>
          <a:solidFill>
            <a:srgbClr val="4F81BD"/>
          </a:solidFill>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b="1" dirty="0">
              <a:solidFill>
                <a:schemeClr val="bg1"/>
              </a:solidFill>
              <a:latin typeface="Arial" pitchFamily="34" charset="0"/>
              <a:ea typeface="Tahoma"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861" y="391270"/>
            <a:ext cx="1378070" cy="853049"/>
          </a:xfrm>
          <a:prstGeom prst="rect">
            <a:avLst/>
          </a:prstGeom>
        </p:spPr>
      </p:pic>
      <p:sp>
        <p:nvSpPr>
          <p:cNvPr id="6" name="Title 1"/>
          <p:cNvSpPr txBox="1">
            <a:spLocks/>
          </p:cNvSpPr>
          <p:nvPr/>
        </p:nvSpPr>
        <p:spPr>
          <a:xfrm>
            <a:off x="595981" y="391270"/>
            <a:ext cx="6394100" cy="320028"/>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pPr algn="l"/>
            <a:r>
              <a:rPr lang="fr-FR" sz="1600" dirty="0" smtClean="0">
                <a:solidFill>
                  <a:schemeClr val="bg1"/>
                </a:solidFill>
              </a:rPr>
              <a:t>Plan des achats ONUG relatif à l'exercice financier 2016-2017. </a:t>
            </a:r>
            <a:endParaRPr lang="fr-FR" sz="1600" dirty="0">
              <a:solidFill>
                <a:schemeClr val="bg1"/>
              </a:solidFill>
            </a:endParaRP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923544"/>
            <a:ext cx="8229600" cy="486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5981" y="3105835"/>
            <a:ext cx="1909475" cy="1384995"/>
          </a:xfrm>
          <a:prstGeom prst="rect">
            <a:avLst/>
          </a:prstGeom>
        </p:spPr>
        <p:txBody>
          <a:bodyPr wrap="square">
            <a:spAutoFit/>
          </a:bodyPr>
          <a:lstStyle/>
          <a:p>
            <a:pPr>
              <a:defRPr/>
            </a:pPr>
            <a:r>
              <a:rPr lang="fr-FR" sz="1400" dirty="0">
                <a:solidFill>
                  <a:schemeClr val="bg1"/>
                </a:solidFill>
                <a:latin typeface="Arial" charset="0"/>
              </a:rPr>
              <a:t>La liste </a:t>
            </a:r>
            <a:r>
              <a:rPr lang="fr-FR" sz="1400" dirty="0" smtClean="0">
                <a:solidFill>
                  <a:schemeClr val="bg1"/>
                </a:solidFill>
                <a:latin typeface="Arial" charset="0"/>
              </a:rPr>
              <a:t>complète des </a:t>
            </a:r>
            <a:r>
              <a:rPr lang="fr-FR" sz="1400" dirty="0">
                <a:solidFill>
                  <a:schemeClr val="bg1"/>
                </a:solidFill>
                <a:latin typeface="Arial" charset="0"/>
              </a:rPr>
              <a:t>achats biannuels 2018-2019 sera bientôt </a:t>
            </a:r>
            <a:r>
              <a:rPr lang="fr-FR" sz="1400" dirty="0" smtClean="0">
                <a:solidFill>
                  <a:schemeClr val="bg1"/>
                </a:solidFill>
                <a:latin typeface="Arial" charset="0"/>
              </a:rPr>
              <a:t>disponible et vous sera envoyée sur demande.</a:t>
            </a:r>
            <a:endParaRPr lang="fr-FR" sz="1400" dirty="0">
              <a:solidFill>
                <a:schemeClr val="bg1"/>
              </a:solidFill>
              <a:latin typeface="Arial" charset="0"/>
            </a:endParaRPr>
          </a:p>
        </p:txBody>
      </p:sp>
    </p:spTree>
    <p:extLst>
      <p:ext uri="{BB962C8B-B14F-4D97-AF65-F5344CB8AC3E}">
        <p14:creationId xmlns:p14="http://schemas.microsoft.com/office/powerpoint/2010/main" val="3315951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6217" y="252105"/>
            <a:ext cx="2196000" cy="4545275"/>
          </a:xfrm>
          <a:prstGeom prst="rect">
            <a:avLst/>
          </a:prstGeom>
          <a:solidFill>
            <a:srgbClr val="A80C35">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15" name="Picture 2" descr="UNOG AND SHP Rev LOGOS .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943369"/>
            <a:ext cx="1836203" cy="83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3" y="2644171"/>
            <a:ext cx="2051983" cy="1569660"/>
          </a:xfrm>
        </p:spPr>
        <p:txBody>
          <a:bodyPr wrap="square">
            <a:spAutoFit/>
          </a:bodyPr>
          <a:lstStyle/>
          <a:p>
            <a:pPr algn="l">
              <a:spcBef>
                <a:spcPts val="169"/>
              </a:spcBef>
              <a:spcAft>
                <a:spcPts val="169"/>
              </a:spcAft>
            </a:pPr>
            <a:r>
              <a:rPr lang="fr-CH" sz="2400" b="1" dirty="0">
                <a:latin typeface="Calibri" panose="020F0502020204030204" pitchFamily="34" charset="0"/>
                <a:ea typeface="Calibri Regular" charset="0"/>
                <a:cs typeface="Calibri Regular" charset="0"/>
              </a:rPr>
              <a:t>Le Plan Stratégique </a:t>
            </a:r>
            <a:r>
              <a:rPr lang="fr-CH" sz="2400" b="1" dirty="0" smtClean="0">
                <a:latin typeface="Calibri" panose="020F0502020204030204" pitchFamily="34" charset="0"/>
                <a:ea typeface="Calibri Regular" charset="0"/>
                <a:cs typeface="Calibri Regular" charset="0"/>
              </a:rPr>
              <a:t>Patrimonial</a:t>
            </a:r>
            <a:r>
              <a:rPr lang="fr-CH" sz="2400" b="1" dirty="0">
                <a:latin typeface="Calibri" panose="020F0502020204030204" pitchFamily="34" charset="0"/>
                <a:ea typeface="Calibri Regular" charset="0"/>
                <a:cs typeface="Calibri Regular" charset="0"/>
              </a:rPr>
              <a:t/>
            </a:r>
            <a:br>
              <a:rPr lang="fr-CH" sz="2400" b="1" dirty="0">
                <a:latin typeface="Calibri" panose="020F0502020204030204" pitchFamily="34" charset="0"/>
                <a:ea typeface="Calibri Regular" charset="0"/>
                <a:cs typeface="Calibri Regular" charset="0"/>
              </a:rPr>
            </a:br>
            <a:r>
              <a:rPr lang="fr-CH" sz="2400" b="1" dirty="0">
                <a:latin typeface="Calibri" panose="020F0502020204030204" pitchFamily="34" charset="0"/>
                <a:ea typeface="Calibri Regular" charset="0"/>
                <a:cs typeface="Calibri Regular" charset="0"/>
              </a:rPr>
              <a:t> (PSP)</a:t>
            </a:r>
            <a:endParaRPr lang="fr-CH" sz="2400" b="1" dirty="0">
              <a:ea typeface="Open Sans" panose="020B0606030504020204" pitchFamily="34" charset="0"/>
              <a:cs typeface="Open Sans" panose="020B0606030504020204" pitchFamily="34" charset="0"/>
            </a:endParaRPr>
          </a:p>
        </p:txBody>
      </p:sp>
      <p:sp>
        <p:nvSpPr>
          <p:cNvPr id="9" name="Slide Number Placeholder 1"/>
          <p:cNvSpPr>
            <a:spLocks noGrp="1"/>
          </p:cNvSpPr>
          <p:nvPr>
            <p:ph type="sldNum" sz="quarter" idx="12"/>
          </p:nvPr>
        </p:nvSpPr>
        <p:spPr>
          <a:xfrm>
            <a:off x="7455256" y="5611068"/>
            <a:ext cx="1600200" cy="273844"/>
          </a:xfrm>
        </p:spPr>
        <p:txBody>
          <a:bodyPr/>
          <a:lstStyle/>
          <a:p>
            <a:fld id="{5898B46E-A7E7-4A02-96AB-AE623BA57277}" type="slidenum">
              <a:rPr lang="en-US" smtClean="0">
                <a:solidFill>
                  <a:schemeClr val="bg1">
                    <a:lumMod val="65000"/>
                  </a:schemeClr>
                </a:solidFill>
              </a:rPr>
              <a:t>8</a:t>
            </a:fld>
            <a:endParaRPr lang="en-US" dirty="0">
              <a:solidFill>
                <a:schemeClr val="bg1">
                  <a:lumMod val="65000"/>
                </a:schemeClr>
              </a:solidFill>
            </a:endParaRPr>
          </a:p>
        </p:txBody>
      </p:sp>
      <p:grpSp>
        <p:nvGrpSpPr>
          <p:cNvPr id="10" name="Group 9"/>
          <p:cNvGrpSpPr/>
          <p:nvPr/>
        </p:nvGrpSpPr>
        <p:grpSpPr>
          <a:xfrm>
            <a:off x="2519773" y="284943"/>
            <a:ext cx="6468127" cy="4512437"/>
            <a:chOff x="1068272" y="600344"/>
            <a:chExt cx="7037269" cy="4411713"/>
          </a:xfrm>
        </p:grpSpPr>
        <p:pic>
          <p:nvPicPr>
            <p:cNvPr id="11" name="Picture 10"/>
            <p:cNvPicPr>
              <a:picLocks noChangeAspect="1"/>
            </p:cNvPicPr>
            <p:nvPr/>
          </p:nvPicPr>
          <p:blipFill>
            <a:blip r:embed="rId3"/>
            <a:stretch>
              <a:fillRect/>
            </a:stretch>
          </p:blipFill>
          <p:spPr>
            <a:xfrm>
              <a:off x="1068272" y="2412326"/>
              <a:ext cx="3572577" cy="2593097"/>
            </a:xfrm>
            <a:prstGeom prst="rect">
              <a:avLst/>
            </a:prstGeom>
          </p:spPr>
        </p:pic>
        <p:pic>
          <p:nvPicPr>
            <p:cNvPr id="12" name="Picture 11" descr="H:\Strategic Heritage Plan\SHP TEAM MEMBERS' FOLDER\CATHERINE\COMMUNICATION\PICTURES\DIRTY TOUR\NEW PICS\LOW RESOLUTION\DSC05218 (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69873" y="728970"/>
              <a:ext cx="1783729" cy="1567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Strategic Heritage Plan\SHP TEAM MEMBERS' FOLDER\CATHERINE\COMMUNICATION\PICTURES\DIRTY TOUR\NEW PICS\LOW RESOLUTION\IMG_0655 (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515225" y="708346"/>
              <a:ext cx="1781626" cy="15656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Strategic Heritage Plan\SHP TEAM MEMBERS' FOLDER\CATHERINE\COMMUNICATION\PICTURES\DIRTY TOUR\NEW PICS\LOW RESOLUTION\116_1635 (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8086" y="3978304"/>
              <a:ext cx="1605040" cy="10273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H:\Strategic Heritage Plan\SHP TEAM MEMBERS' FOLDER\CATHERINE\COMMUNICATION\PICTURES\DIRTY TOUR\OLD PICS\rusty pip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7335" y="616052"/>
              <a:ext cx="2183063" cy="1007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0168" y="2333093"/>
              <a:ext cx="90164" cy="183865"/>
            </a:xfrm>
            <a:prstGeom prst="rect">
              <a:avLst/>
            </a:prstGeom>
            <a:noFill/>
          </p:spPr>
          <p:txBody>
            <a:bodyPr wrap="square" rtlCol="0">
              <a:spAutoFit/>
            </a:bodyPr>
            <a:lstStyle/>
            <a:p>
              <a:endParaRPr lang="en-US" sz="1013" dirty="0"/>
            </a:p>
          </p:txBody>
        </p:sp>
        <p:pic>
          <p:nvPicPr>
            <p:cNvPr id="19" name="Picture 7" descr="H:\Strategic Heritage Plan\SHP TEAM MEMBERS' FOLDER\CATHERINE\COMMUNICATION\PICTURES\DIRTY TOUR\NEW PICS\LOW RESOLUTION\DSC05211 (Smal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481845" y="2365663"/>
              <a:ext cx="1322138" cy="13546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Strategic Heritage Plan\SHP TEAM MEMBERS' FOLDER\CATHERINE\COMMUNICATION\PICTURES\DIRTY TOUR\OLD PICS\116_1633 (Smal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1314" y="1874866"/>
              <a:ext cx="1584262" cy="10228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Strategic Heritage Plan\SHP TEAM MEMBERS' FOLDER\CATHERINE\COMMUNICATION\PICTURES\DIRTY TOUR\NEW PICS\LOW RESOLUTION\DSC05209 (Smal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4268" y="1886338"/>
              <a:ext cx="1771124" cy="11340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t="2760"/>
            <a:stretch/>
          </p:blipFill>
          <p:spPr>
            <a:xfrm>
              <a:off x="6092831" y="616052"/>
              <a:ext cx="1994271" cy="2608707"/>
            </a:xfrm>
            <a:prstGeom prst="rect">
              <a:avLst/>
            </a:prstGeom>
          </p:spPr>
        </p:pic>
        <p:pic>
          <p:nvPicPr>
            <p:cNvPr id="23" name="Picture 8" descr="H:\Strategic Heritage Plan\SHP TEAM MEMBERS' FOLDER\CATHERINE\COMMUNICATION\PICTURES\DIRTY TOUR\NEW PICS\LOW RESOLUTION\DSC05215 (Smal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6551869" y="3445841"/>
              <a:ext cx="1789756" cy="13175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H:\Strategic Heritage Plan\SHP TEAM MEMBERS' FOLDER\CATHERINE\COMMUNICATION\PICTURES\DIRTY TOUR\OLD PICS\1 (Smal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90145" y="2882158"/>
              <a:ext cx="1554529" cy="11594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H:\Strategic Heritage Plan\SHP TEAM MEMBERS' FOLDER\CATHERINE\COMMUNICATION\ONE PAGER\PICTURES\DIRTY TOUR\accessibility.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9583" y="3929077"/>
              <a:ext cx="1354643" cy="10829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Strategic Heritage Plan\SHP TEAM MEMBERS' FOLDER\CATHERINE\COMMUNICATION\PICTURES\DIRTY TOUR\NEW PICS\LOW RESOLUTION\DSC05202 (Smal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3571035" y="3115927"/>
              <a:ext cx="2104345" cy="167787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2768957" y="4797381"/>
            <a:ext cx="4369011" cy="1015663"/>
          </a:xfrm>
          <a:prstGeom prst="rect">
            <a:avLst/>
          </a:prstGeom>
        </p:spPr>
        <p:txBody>
          <a:bodyPr wrap="square">
            <a:spAutoFit/>
          </a:bodyPr>
          <a:lstStyle/>
          <a:p>
            <a:r>
              <a:rPr lang="fr-CH" sz="1200" u="sng" dirty="0">
                <a:solidFill>
                  <a:srgbClr val="002060"/>
                </a:solidFill>
              </a:rPr>
              <a:t>Contacts pour les achats </a:t>
            </a:r>
            <a:r>
              <a:rPr lang="fr-CH" sz="1200" u="sng" dirty="0" smtClean="0">
                <a:solidFill>
                  <a:srgbClr val="002060"/>
                </a:solidFill>
              </a:rPr>
              <a:t>de ce projet  2016 – 2023 :</a:t>
            </a:r>
            <a:endParaRPr lang="fr-CH" sz="1200" b="1" u="sng" dirty="0">
              <a:solidFill>
                <a:srgbClr val="002060"/>
              </a:solidFill>
            </a:endParaRPr>
          </a:p>
          <a:p>
            <a:endParaRPr lang="fr-CH" sz="1200" b="1" dirty="0" smtClean="0">
              <a:solidFill>
                <a:srgbClr val="002060"/>
              </a:solidFill>
            </a:endParaRPr>
          </a:p>
          <a:p>
            <a:r>
              <a:rPr lang="fr-CH" sz="1200" b="1" dirty="0" smtClean="0">
                <a:solidFill>
                  <a:srgbClr val="002060"/>
                </a:solidFill>
              </a:rPr>
              <a:t>Madame </a:t>
            </a:r>
            <a:r>
              <a:rPr lang="fr-CH" sz="1200" b="1" dirty="0">
                <a:solidFill>
                  <a:srgbClr val="002060"/>
                </a:solidFill>
              </a:rPr>
              <a:t>Boi-Lan </a:t>
            </a:r>
            <a:r>
              <a:rPr lang="fr-CH" sz="1200" b="1" dirty="0" smtClean="0">
                <a:solidFill>
                  <a:srgbClr val="002060"/>
                </a:solidFill>
              </a:rPr>
              <a:t>Nguyen Lemoine</a:t>
            </a:r>
            <a:endParaRPr lang="fr-CH" sz="1200" dirty="0" smtClean="0">
              <a:solidFill>
                <a:srgbClr val="002060"/>
              </a:solidFill>
            </a:endParaRPr>
          </a:p>
          <a:p>
            <a:r>
              <a:rPr lang="fr-CH" sz="1200" dirty="0" smtClean="0">
                <a:solidFill>
                  <a:srgbClr val="002060"/>
                </a:solidFill>
              </a:rPr>
              <a:t>T: +41 </a:t>
            </a:r>
            <a:r>
              <a:rPr lang="fr-CH" sz="1200" dirty="0">
                <a:solidFill>
                  <a:srgbClr val="002060"/>
                </a:solidFill>
              </a:rPr>
              <a:t>22 917 47 69</a:t>
            </a:r>
            <a:br>
              <a:rPr lang="fr-CH" sz="1200" dirty="0">
                <a:solidFill>
                  <a:srgbClr val="002060"/>
                </a:solidFill>
              </a:rPr>
            </a:br>
            <a:r>
              <a:rPr lang="fr-CH" sz="1200" dirty="0" smtClean="0">
                <a:solidFill>
                  <a:srgbClr val="002060"/>
                </a:solidFill>
              </a:rPr>
              <a:t>E: </a:t>
            </a:r>
            <a:r>
              <a:rPr lang="fr-CH" sz="1200" u="sng" dirty="0" smtClean="0">
                <a:solidFill>
                  <a:srgbClr val="002060"/>
                </a:solidFill>
                <a:hlinkClick r:id="rId16"/>
              </a:rPr>
              <a:t>blemoine@unog.ch</a:t>
            </a:r>
            <a:endParaRPr lang="fr-CH" sz="1200" u="sng" dirty="0">
              <a:solidFill>
                <a:srgbClr val="002060"/>
              </a:solidFill>
            </a:endParaRPr>
          </a:p>
        </p:txBody>
      </p:sp>
    </p:spTree>
    <p:extLst>
      <p:ext uri="{BB962C8B-B14F-4D97-AF65-F5344CB8AC3E}">
        <p14:creationId xmlns:p14="http://schemas.microsoft.com/office/powerpoint/2010/main" val="1187482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0707" y="367048"/>
            <a:ext cx="2687199" cy="5383369"/>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6" name="TextBox 15"/>
          <p:cNvSpPr txBox="1"/>
          <p:nvPr/>
        </p:nvSpPr>
        <p:spPr>
          <a:xfrm>
            <a:off x="379883" y="-246762"/>
            <a:ext cx="2688023" cy="1446550"/>
          </a:xfrm>
          <a:prstGeom prst="rect">
            <a:avLst/>
          </a:prstGeom>
          <a:noFill/>
        </p:spPr>
        <p:txBody>
          <a:bodyPr wrap="square" rtlCol="0" anchor="ctr" anchorCtr="0">
            <a:spAutoFit/>
          </a:bodyPr>
          <a:lstStyle/>
          <a:p>
            <a:endParaRPr lang="it-IT" altLang="fr-FR" sz="2200" b="1" dirty="0" smtClean="0">
              <a:solidFill>
                <a:schemeClr val="bg1"/>
              </a:solidFill>
              <a:latin typeface="Calibri" panose="020F0502020204030204" pitchFamily="34" charset="0"/>
              <a:ea typeface="Calibri Regular" charset="0"/>
              <a:cs typeface="Calibri Regular" charset="0"/>
            </a:endParaRPr>
          </a:p>
          <a:p>
            <a:endParaRPr lang="it-IT" altLang="fr-FR" sz="2200" b="1" dirty="0">
              <a:solidFill>
                <a:schemeClr val="bg1"/>
              </a:solidFill>
              <a:latin typeface="Calibri" panose="020F0502020204030204" pitchFamily="34" charset="0"/>
              <a:ea typeface="Calibri Regular" charset="0"/>
              <a:cs typeface="Calibri Regular" charset="0"/>
            </a:endParaRPr>
          </a:p>
          <a:p>
            <a:endParaRPr lang="it-IT" altLang="fr-FR" sz="2200" b="1" dirty="0" smtClean="0">
              <a:solidFill>
                <a:schemeClr val="bg1"/>
              </a:solidFill>
              <a:latin typeface="Calibri" panose="020F0502020204030204" pitchFamily="34" charset="0"/>
              <a:ea typeface="Calibri Regular" charset="0"/>
              <a:cs typeface="Calibri Regular" charset="0"/>
            </a:endParaRPr>
          </a:p>
          <a:p>
            <a:r>
              <a:rPr lang="it-IT" altLang="fr-FR" sz="2200" b="1" dirty="0" smtClean="0">
                <a:solidFill>
                  <a:schemeClr val="bg1"/>
                </a:solidFill>
                <a:latin typeface="Calibri" panose="020F0502020204030204" pitchFamily="34" charset="0"/>
                <a:ea typeface="Calibri Regular" charset="0"/>
                <a:cs typeface="Calibri Regular" charset="0"/>
              </a:rPr>
              <a:t>Planning </a:t>
            </a:r>
            <a:r>
              <a:rPr lang="it-IT" altLang="fr-FR" sz="2200" b="1" dirty="0">
                <a:solidFill>
                  <a:schemeClr val="bg1"/>
                </a:solidFill>
                <a:latin typeface="Calibri" panose="020F0502020204030204" pitchFamily="34" charset="0"/>
                <a:ea typeface="Calibri Regular" charset="0"/>
                <a:cs typeface="Calibri Regular" charset="0"/>
              </a:rPr>
              <a:t>des Travaux</a:t>
            </a:r>
          </a:p>
        </p:txBody>
      </p:sp>
      <p:sp>
        <p:nvSpPr>
          <p:cNvPr id="15" name="TextBox 14"/>
          <p:cNvSpPr txBox="1"/>
          <p:nvPr/>
        </p:nvSpPr>
        <p:spPr>
          <a:xfrm>
            <a:off x="379883" y="1593746"/>
            <a:ext cx="2688023" cy="3947234"/>
          </a:xfrm>
          <a:prstGeom prst="rect">
            <a:avLst/>
          </a:prstGeom>
          <a:noFill/>
        </p:spPr>
        <p:txBody>
          <a:bodyPr wrap="square" rtlCol="0" anchor="ctr" anchorCtr="0">
            <a:spAutoFit/>
          </a:bodyPr>
          <a:lstStyle/>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charset="0"/>
                <a:cs typeface="Calibri" charset="0"/>
              </a:rPr>
              <a:t>2016: </a:t>
            </a:r>
            <a:r>
              <a:rPr lang="fr-CH" sz="1200" dirty="0">
                <a:solidFill>
                  <a:schemeClr val="bg1"/>
                </a:solidFill>
                <a:latin typeface="Calibri" panose="020F0502020204030204" pitchFamily="34" charset="0"/>
                <a:ea typeface="Calibri Regular" charset="0"/>
                <a:cs typeface="Calibri Regular" charset="0"/>
              </a:rPr>
              <a:t/>
            </a:r>
            <a:br>
              <a:rPr lang="fr-CH" sz="1200" dirty="0">
                <a:solidFill>
                  <a:schemeClr val="bg1"/>
                </a:solidFill>
                <a:latin typeface="Calibri" panose="020F0502020204030204" pitchFamily="34" charset="0"/>
                <a:ea typeface="Calibri Regular" charset="0"/>
                <a:cs typeface="Calibri Regular" charset="0"/>
              </a:rPr>
            </a:br>
            <a:r>
              <a:rPr lang="fr-CH" sz="1200" dirty="0">
                <a:solidFill>
                  <a:schemeClr val="bg1"/>
                </a:solidFill>
                <a:latin typeface="Calibri" panose="020F0502020204030204" pitchFamily="34" charset="0"/>
                <a:ea typeface="Calibri Regular" charset="0"/>
                <a:cs typeface="Calibri Regular" charset="0"/>
              </a:rPr>
              <a:t>Conception du projet de construction et achats</a:t>
            </a:r>
          </a:p>
          <a:p>
            <a:pPr marL="285750" indent="-285750">
              <a:spcAft>
                <a:spcPts val="300"/>
              </a:spcAft>
              <a:buClr>
                <a:schemeClr val="bg1"/>
              </a:buClr>
              <a:buFont typeface="Arial" panose="020B0604020202020204" pitchFamily="34" charset="0"/>
              <a:buChar char="•"/>
            </a:pPr>
            <a:endParaRPr lang="fr-CH" sz="1200" dirty="0">
              <a:solidFill>
                <a:schemeClr val="bg1"/>
              </a:solidFill>
              <a:latin typeface="Calibri" panose="020F0502020204030204" pitchFamily="34" charset="0"/>
              <a:ea typeface="Calibri Regular" charset="0"/>
              <a:cs typeface="Calibri Regular" charset="0"/>
            </a:endParaRPr>
          </a:p>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Regular" charset="0"/>
                <a:cs typeface="Calibri Regular" charset="0"/>
              </a:rPr>
              <a:t>2017: </a:t>
            </a:r>
            <a:r>
              <a:rPr lang="fr-CH" sz="1200" dirty="0">
                <a:solidFill>
                  <a:schemeClr val="bg1"/>
                </a:solidFill>
                <a:latin typeface="Calibri" panose="020F0502020204030204" pitchFamily="34" charset="0"/>
                <a:ea typeface="Calibri Regular" charset="0"/>
                <a:cs typeface="Calibri Regular" charset="0"/>
              </a:rPr>
              <a:t/>
            </a:r>
            <a:br>
              <a:rPr lang="fr-CH" sz="1200" dirty="0">
                <a:solidFill>
                  <a:schemeClr val="bg1"/>
                </a:solidFill>
                <a:latin typeface="Calibri" panose="020F0502020204030204" pitchFamily="34" charset="0"/>
                <a:ea typeface="Calibri Regular" charset="0"/>
                <a:cs typeface="Calibri Regular" charset="0"/>
              </a:rPr>
            </a:br>
            <a:r>
              <a:rPr lang="fr-CH" sz="1200" dirty="0">
                <a:solidFill>
                  <a:schemeClr val="bg1"/>
                </a:solidFill>
                <a:latin typeface="Calibri" panose="020F0502020204030204" pitchFamily="34" charset="0"/>
                <a:ea typeface="Calibri Regular" charset="0"/>
                <a:cs typeface="Calibri Regular" charset="0"/>
              </a:rPr>
              <a:t>Préparation du site et excavation </a:t>
            </a:r>
          </a:p>
          <a:p>
            <a:pPr>
              <a:spcAft>
                <a:spcPts val="300"/>
              </a:spcAft>
              <a:buClr>
                <a:schemeClr val="bg1"/>
              </a:buClr>
            </a:pPr>
            <a:endParaRPr lang="fr-CH" sz="1200" dirty="0">
              <a:solidFill>
                <a:schemeClr val="bg1"/>
              </a:solidFill>
              <a:latin typeface="Calibri" panose="020F0502020204030204" pitchFamily="34" charset="0"/>
              <a:ea typeface="Calibri Regular" charset="0"/>
              <a:cs typeface="Calibri Regular" charset="0"/>
            </a:endParaRPr>
          </a:p>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Regular" charset="0"/>
                <a:cs typeface="Calibri Regular" charset="0"/>
              </a:rPr>
              <a:t>2017/2019, Phase I: </a:t>
            </a:r>
            <a:r>
              <a:rPr lang="fr-CH" sz="1200" dirty="0">
                <a:solidFill>
                  <a:schemeClr val="bg1"/>
                </a:solidFill>
                <a:latin typeface="Calibri" panose="020F0502020204030204" pitchFamily="34" charset="0"/>
                <a:ea typeface="Calibri Regular" charset="0"/>
                <a:cs typeface="Calibri Regular" charset="0"/>
              </a:rPr>
              <a:t>Construction du nouveau bâtiment </a:t>
            </a:r>
          </a:p>
          <a:p>
            <a:pPr marL="285750" indent="-285750">
              <a:spcAft>
                <a:spcPts val="300"/>
              </a:spcAft>
              <a:buClr>
                <a:schemeClr val="bg1"/>
              </a:buClr>
              <a:buFont typeface="Arial" panose="020B0604020202020204" pitchFamily="34" charset="0"/>
              <a:buChar char="•"/>
            </a:pPr>
            <a:endParaRPr lang="fr-CH" sz="1200" dirty="0">
              <a:solidFill>
                <a:schemeClr val="bg1"/>
              </a:solidFill>
              <a:latin typeface="Calibri" panose="020F0502020204030204" pitchFamily="34" charset="0"/>
              <a:ea typeface="Calibri Regular" charset="0"/>
              <a:cs typeface="Calibri Regular" charset="0"/>
            </a:endParaRPr>
          </a:p>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Regular" charset="0"/>
                <a:cs typeface="Calibri Regular" charset="0"/>
              </a:rPr>
              <a:t>2019/2021, Phase II.1: </a:t>
            </a:r>
            <a:r>
              <a:rPr lang="fr-CH" sz="1200" dirty="0">
                <a:solidFill>
                  <a:schemeClr val="bg1"/>
                </a:solidFill>
                <a:latin typeface="Calibri" panose="020F0502020204030204" pitchFamily="34" charset="0"/>
                <a:ea typeface="Calibri Regular" charset="0"/>
                <a:cs typeface="Calibri Regular" charset="0"/>
              </a:rPr>
              <a:t/>
            </a:r>
            <a:br>
              <a:rPr lang="fr-CH" sz="1200" dirty="0">
                <a:solidFill>
                  <a:schemeClr val="bg1"/>
                </a:solidFill>
                <a:latin typeface="Calibri" panose="020F0502020204030204" pitchFamily="34" charset="0"/>
                <a:ea typeface="Calibri Regular" charset="0"/>
                <a:cs typeface="Calibri Regular" charset="0"/>
              </a:rPr>
            </a:br>
            <a:r>
              <a:rPr lang="fr-CH" sz="1200" dirty="0">
                <a:solidFill>
                  <a:schemeClr val="bg1"/>
                </a:solidFill>
                <a:latin typeface="Calibri" panose="020F0502020204030204" pitchFamily="34" charset="0"/>
                <a:ea typeface="Calibri Regular" charset="0"/>
                <a:cs typeface="Calibri Regular" charset="0"/>
              </a:rPr>
              <a:t>Rénovation des bâtiments historique</a:t>
            </a:r>
          </a:p>
          <a:p>
            <a:pPr marL="285750" indent="-285750">
              <a:spcAft>
                <a:spcPts val="300"/>
              </a:spcAft>
              <a:buClr>
                <a:schemeClr val="bg1"/>
              </a:buClr>
              <a:buFont typeface="Arial" panose="020B0604020202020204" pitchFamily="34" charset="0"/>
              <a:buChar char="•"/>
            </a:pPr>
            <a:endParaRPr lang="fr-CH" sz="1200" dirty="0">
              <a:solidFill>
                <a:schemeClr val="bg1"/>
              </a:solidFill>
              <a:latin typeface="Calibri" panose="020F0502020204030204" pitchFamily="34" charset="0"/>
              <a:ea typeface="Calibri Regular" charset="0"/>
              <a:cs typeface="Calibri Regular" charset="0"/>
            </a:endParaRPr>
          </a:p>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Regular" charset="0"/>
                <a:cs typeface="Calibri Regular" charset="0"/>
              </a:rPr>
              <a:t>2021/2023, Phase II.2: </a:t>
            </a:r>
            <a:r>
              <a:rPr lang="fr-CH" sz="1200" dirty="0">
                <a:solidFill>
                  <a:schemeClr val="bg1"/>
                </a:solidFill>
                <a:latin typeface="Calibri" panose="020F0502020204030204" pitchFamily="34" charset="0"/>
                <a:ea typeface="Calibri Regular" charset="0"/>
                <a:cs typeface="Calibri Regular" charset="0"/>
              </a:rPr>
              <a:t/>
            </a:r>
            <a:br>
              <a:rPr lang="fr-CH" sz="1200" dirty="0">
                <a:solidFill>
                  <a:schemeClr val="bg1"/>
                </a:solidFill>
                <a:latin typeface="Calibri" panose="020F0502020204030204" pitchFamily="34" charset="0"/>
                <a:ea typeface="Calibri Regular" charset="0"/>
                <a:cs typeface="Calibri Regular" charset="0"/>
              </a:rPr>
            </a:br>
            <a:r>
              <a:rPr lang="fr-CH" sz="1200" dirty="0">
                <a:solidFill>
                  <a:schemeClr val="bg1"/>
                </a:solidFill>
                <a:latin typeface="Calibri" panose="020F0502020204030204" pitchFamily="34" charset="0"/>
                <a:ea typeface="Calibri Regular" charset="0"/>
                <a:cs typeface="Calibri Regular" charset="0"/>
              </a:rPr>
              <a:t>Rénovation du bâtiment 1970, Bâtiment E</a:t>
            </a:r>
          </a:p>
          <a:p>
            <a:pPr marL="285750" indent="-285750">
              <a:spcAft>
                <a:spcPts val="300"/>
              </a:spcAft>
              <a:buClr>
                <a:schemeClr val="bg1"/>
              </a:buClr>
              <a:buFont typeface="Arial" panose="020B0604020202020204" pitchFamily="34" charset="0"/>
              <a:buChar char="•"/>
            </a:pPr>
            <a:r>
              <a:rPr lang="fr-CH" sz="1200" b="1" dirty="0">
                <a:solidFill>
                  <a:schemeClr val="bg1"/>
                </a:solidFill>
                <a:latin typeface="Calibri" panose="020F0502020204030204" pitchFamily="34" charset="0"/>
                <a:ea typeface="Calibri Regular" charset="0"/>
                <a:cs typeface="Calibri Regular" charset="0"/>
              </a:rPr>
              <a:t>2023: </a:t>
            </a:r>
            <a:r>
              <a:rPr lang="fr-CH" sz="1200" dirty="0">
                <a:solidFill>
                  <a:schemeClr val="bg1"/>
                </a:solidFill>
                <a:latin typeface="Calibri" panose="020F0502020204030204" pitchFamily="34" charset="0"/>
                <a:ea typeface="Calibri Regular" charset="0"/>
                <a:cs typeface="Calibri Regular" charset="0"/>
              </a:rPr>
              <a:t/>
            </a:r>
            <a:br>
              <a:rPr lang="fr-CH" sz="1200" dirty="0">
                <a:solidFill>
                  <a:schemeClr val="bg1"/>
                </a:solidFill>
                <a:latin typeface="Calibri" panose="020F0502020204030204" pitchFamily="34" charset="0"/>
                <a:ea typeface="Calibri Regular" charset="0"/>
                <a:cs typeface="Calibri Regular" charset="0"/>
              </a:rPr>
            </a:br>
            <a:r>
              <a:rPr lang="fr-CH" sz="1200" dirty="0">
                <a:solidFill>
                  <a:schemeClr val="bg1"/>
                </a:solidFill>
                <a:latin typeface="Calibri" panose="020F0502020204030204" pitchFamily="34" charset="0"/>
                <a:ea typeface="Calibri Regular" charset="0"/>
                <a:cs typeface="Calibri Regular" charset="0"/>
              </a:rPr>
              <a:t>Fin des travaux</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8481" r="22420" b="5770"/>
          <a:stretch/>
        </p:blipFill>
        <p:spPr>
          <a:xfrm>
            <a:off x="3159727" y="1000088"/>
            <a:ext cx="5794311" cy="4444627"/>
          </a:xfrm>
          <a:prstGeom prst="rect">
            <a:avLst/>
          </a:prstGeom>
        </p:spPr>
      </p:pic>
      <p:sp>
        <p:nvSpPr>
          <p:cNvPr id="2" name="Rectangle 1"/>
          <p:cNvSpPr/>
          <p:nvPr/>
        </p:nvSpPr>
        <p:spPr>
          <a:xfrm flipH="1">
            <a:off x="759854" y="5968155"/>
            <a:ext cx="7244366" cy="369332"/>
          </a:xfrm>
          <a:prstGeom prst="rect">
            <a:avLst/>
          </a:prstGeom>
        </p:spPr>
        <p:txBody>
          <a:bodyPr wrap="square">
            <a:spAutoFit/>
          </a:bodyPr>
          <a:lstStyle/>
          <a:p>
            <a:pPr>
              <a:defRPr/>
            </a:pPr>
            <a:r>
              <a:rPr lang="fr-FR" dirty="0">
                <a:solidFill>
                  <a:srgbClr val="FF0000"/>
                </a:solidFill>
                <a:latin typeface="Arial" panose="020B0604020202020204" pitchFamily="34" charset="0"/>
                <a:cs typeface="Arial" panose="020B0604020202020204" pitchFamily="34" charset="0"/>
              </a:rPr>
              <a:t>Il reste CHF 450 millions de contrats à </a:t>
            </a:r>
            <a:r>
              <a:rPr lang="fr-FR" dirty="0" smtClean="0">
                <a:solidFill>
                  <a:srgbClr val="FF0000"/>
                </a:solidFill>
                <a:latin typeface="Arial" panose="020B0604020202020204" pitchFamily="34" charset="0"/>
                <a:cs typeface="Arial" panose="020B0604020202020204" pitchFamily="34" charset="0"/>
              </a:rPr>
              <a:t>attribuer!</a:t>
            </a:r>
            <a:endParaRPr lang="fr-F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49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structions_Powerpoint_Modèle">
  <a:themeElements>
    <a:clrScheme name="Personnalisé 1">
      <a:dk1>
        <a:srgbClr val="244061"/>
      </a:dk1>
      <a:lt1>
        <a:sysClr val="window" lastClr="FFFFFF"/>
      </a:lt1>
      <a:dk2>
        <a:srgbClr val="244061"/>
      </a:dk2>
      <a:lt2>
        <a:srgbClr val="92CDDC"/>
      </a:lt2>
      <a:accent1>
        <a:srgbClr val="4F81BD"/>
      </a:accent1>
      <a:accent2>
        <a:srgbClr val="C0504D"/>
      </a:accent2>
      <a:accent3>
        <a:srgbClr val="D3EBF1"/>
      </a:accent3>
      <a:accent4>
        <a:srgbClr val="95B3D7"/>
      </a:accent4>
      <a:accent5>
        <a:srgbClr val="4BACC6"/>
      </a:accent5>
      <a:accent6>
        <a:srgbClr val="F79646"/>
      </a:accent6>
      <a:hlink>
        <a:srgbClr val="E36C09"/>
      </a:hlink>
      <a:folHlink>
        <a:srgbClr val="E36C09"/>
      </a:folHlink>
    </a:clrScheme>
    <a:fontScheme name="Personnalisé 1">
      <a:majorFont>
        <a:latin typeface="Arial Rounded MT Bold"/>
        <a:ea typeface=""/>
        <a:cs typeface=""/>
      </a:majorFont>
      <a:minorFont>
        <a:latin typeface="Arial Rounded MT Bold"/>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Powerpoint_AWEX_Modèle</Template>
  <TotalTime>4781</TotalTime>
  <Words>1041</Words>
  <Application>Microsoft Office PowerPoint</Application>
  <PresentationFormat>Affichage à l'écran (4:3)</PresentationFormat>
  <Paragraphs>256</Paragraphs>
  <Slides>20</Slides>
  <Notes>1</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Instructions_Powerpoint_Modèle</vt:lpstr>
      <vt:lpstr>Le monde des Organisations Internationales en Suisse Opportunités d’affaires pour les entreprises belges</vt:lpstr>
      <vt:lpstr>1. Introduction</vt:lpstr>
      <vt:lpstr>Fédérations sportives autour de Lausanne</vt:lpstr>
      <vt:lpstr>2. Les Nations Unies - Ventes mondiales en 2016</vt:lpstr>
      <vt:lpstr>Principales ORGANISATIONS INTERNATIONALES que vous pouvez approcher, à Genève, en direct ou via notre bureau AWEX</vt:lpstr>
      <vt:lpstr>Présentation PowerPoint</vt:lpstr>
      <vt:lpstr>Présentation PowerPoint</vt:lpstr>
      <vt:lpstr>Le Plan Stratégique Patrimonial  (PSP)</vt:lpstr>
      <vt:lpstr>Présentation PowerPoint</vt:lpstr>
      <vt:lpstr>Présentation PowerPoint</vt:lpstr>
      <vt:lpstr>Présentation PowerPoint</vt:lpstr>
      <vt:lpstr>Présentation PowerPoint</vt:lpstr>
      <vt:lpstr>Présentation PowerPoint</vt:lpstr>
      <vt:lpstr>Présentation PowerPoint</vt:lpstr>
      <vt:lpstr>3. Trois Organisations non onusiennes très intéressantes: </vt:lpstr>
      <vt:lpstr>Présentation PowerPoint</vt:lpstr>
      <vt:lpstr>Les services d’achats:  La F.I.C.R à Genève</vt:lpstr>
      <vt:lpstr>Les services d’achats :       Le CERN</vt:lpstr>
      <vt:lpstr>Pourquoi s’y intéresser?</vt:lpstr>
      <vt:lpstr>                  Merci de votre attention!    Contacts AWEX pour la Suisse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JADOUL Jacques</dc:creator>
  <cp:lastModifiedBy>Icon</cp:lastModifiedBy>
  <cp:revision>303</cp:revision>
  <cp:lastPrinted>2015-01-05T08:41:36Z</cp:lastPrinted>
  <dcterms:created xsi:type="dcterms:W3CDTF">2013-11-01T16:07:51Z</dcterms:created>
  <dcterms:modified xsi:type="dcterms:W3CDTF">2017-11-23T14:04:18Z</dcterms:modified>
</cp:coreProperties>
</file>